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80" r:id="rId6"/>
    <p:sldId id="282" r:id="rId7"/>
    <p:sldId id="283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A94DD-51B8-C2D4-DBC3-CBCE3DDCB372}" name="Hanneke Griffioen" initials="HG" userId="S::hgriffioen_zorgbelang-brabant.nl#ext#@zeeuwsezorgcoalitie.onmicrosoft.com::425e1498-6a62-460a-9ec4-8c969ce7f5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00"/>
    <a:srgbClr val="064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4E43-AAB0-B842-A476-29F32FE6DF16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4338-653D-5541-8A20-5FA0A893CB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0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62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9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420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4338-653D-5541-8A20-5FA0A893CBF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88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D72E2-D665-EC11-638A-119F5E9F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DA5D9-B160-043B-A852-60055143E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731B8-073C-F09D-A407-A959FB8E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129B19-3960-83F0-F2CC-7DA87F40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F68EE8-32E1-4BFD-30AD-71CBEA4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71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87559-F8D5-A056-3E49-B07BB36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F18C81-20AC-C9EC-4774-DBC58A295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420A9C-BE22-CD53-A0B8-BDF7F1D4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AAE23-2DC7-E1C2-A2E8-DA1738E7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A4907-7237-07A9-9935-0D5C637C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53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B4AEFB-F132-F28B-9DE9-8A5B4632F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98C600-8ED8-30C9-11B1-F063DB17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677C49-FF0C-E714-9A5C-D54BE1D8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C3BFA4-5F5A-9C90-1FA9-7C65D4F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66D20-649A-1D9C-1491-48D6C336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4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F5E91-442E-237D-2EAD-E1C6BD3E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66C80-3868-834C-09D4-05F1C400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F50CC-9673-35E9-28D8-75487CDE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C7108-B479-A550-5EC5-08BA752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676F2-7419-DC3E-E344-6C905FDB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CA2F3-2BF9-7EA1-63BE-4D5EF2B1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A29577-368E-C52A-33CC-C6B655A08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73146-57F2-0511-85C6-B1212095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1ABE5F-CBF5-57D0-4D76-84EB9131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81787A-E6F9-A76E-064E-504D1A2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8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D0229-BCE0-86DD-B6DC-4E494C8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1BD94-B66E-D82A-9D9A-96CF61653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CDB7DC-BA1F-0B9B-3A22-EF08A84C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5FC097-7205-1DB2-ABD1-A0A934E9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F28F70-E7CB-FAA6-6931-03901D86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23DE24-01D8-8BD2-1BE7-66A88968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47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A1B89-4280-E324-AEA1-A4EA9DF2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A78ED-2B92-3082-9D35-11042920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D9A5A-3C19-33EE-9297-3188BD35B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C91E35-BE39-9B47-814D-CEF8807D0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05535F-DD50-8ADA-54C0-EBFA5D8C7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B31F58-115D-F449-1897-56BE341D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5BE972-5BAB-D7CC-BFA4-5A3BCCCF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CE261D-99E2-584B-B9A0-7CB2E354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03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64310-7448-4BDC-14F5-95A09E98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E187DF-918B-919F-1164-D48D407C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FC913D-2025-ECEF-D835-4A680488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35D213-E3BB-A86F-72EE-4883B9AE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7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DF3095-9570-E623-4D55-74DABB48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24B16E-2334-8F85-B5C8-86FA05DD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60046A-1E17-6DBB-2A24-97D1FBF4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9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44C0B-39CF-9B53-1CA9-4F9B38A6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DA380-AB58-5D61-6464-B23DC422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514664-0D11-2B9D-800A-A8A7EC95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4B39EC-C482-F34D-46E4-6D46995F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8D02F7-2C03-74AE-0C33-D773739F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F4049-3927-1A70-8BA8-BE3A4892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37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466D7-6897-076C-9669-A6389C3A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B41275-D3E9-BD03-C6AF-0E472C974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8D1F49-7F46-3A66-0CA4-208F2ADE9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206361-04CA-6325-9CF8-99A9FFA5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F281F1-0AF1-BDEA-0B6D-8E4D219D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14D47B-4CD0-8E29-475A-ADBAD3AD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5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E40830-8057-5D86-ED66-85C15C88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935F7-9D39-639B-15EE-1A0128DA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1CDFF-85AE-82C1-72BA-57976C92B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AB6F-E20B-E140-BCE9-0362E91CE61A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37193-F243-25DA-D1A8-E0757E28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4DA9E8-D94F-4F64-29AD-1E1263942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42A9-665A-8945-8B14-0C60684BC2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4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0"/>
            <a:ext cx="12192000" cy="253158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950119" y="790278"/>
            <a:ext cx="61007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Inwonergroep: Efficiëntie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5F2CA-760C-A467-B65F-361E4AF99F93}"/>
              </a:ext>
            </a:extLst>
          </p:cNvPr>
          <p:cNvSpPr txBox="1"/>
          <p:nvPr/>
        </p:nvSpPr>
        <p:spPr>
          <a:xfrm>
            <a:off x="1265650" y="3222842"/>
            <a:ext cx="862469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A1C900"/>
                </a:solidFill>
                <a:latin typeface="Lucida Sans Unicode"/>
                <a:cs typeface="Calibri"/>
              </a:rPr>
              <a:t>Voorlopige</a:t>
            </a:r>
            <a:r>
              <a:rPr lang="en-US" sz="4400" b="1" dirty="0">
                <a:solidFill>
                  <a:srgbClr val="A1C900"/>
                </a:solidFill>
                <a:latin typeface="Lucida Sans Unicode"/>
                <a:cs typeface="Calibri"/>
              </a:rPr>
              <a:t> </a:t>
            </a:r>
            <a:r>
              <a:rPr lang="en-US" sz="4400" b="1" dirty="0" err="1">
                <a:solidFill>
                  <a:srgbClr val="A1C900"/>
                </a:solidFill>
                <a:latin typeface="Lucida Sans Unicode"/>
                <a:cs typeface="Calibri"/>
              </a:rPr>
              <a:t>conclusie</a:t>
            </a:r>
            <a:r>
              <a:rPr lang="en-US" sz="4400" b="1" dirty="0">
                <a:solidFill>
                  <a:srgbClr val="A1C900"/>
                </a:solidFill>
                <a:latin typeface="Lucida Sans Unicode"/>
                <a:cs typeface="Calibri"/>
              </a:rPr>
              <a:t> en </a:t>
            </a:r>
            <a:r>
              <a:rPr lang="en-US" sz="4400" b="1" dirty="0" err="1">
                <a:solidFill>
                  <a:srgbClr val="A1C900"/>
                </a:solidFill>
                <a:latin typeface="Lucida Sans Unicode"/>
                <a:cs typeface="Calibri"/>
              </a:rPr>
              <a:t>bevindingen</a:t>
            </a:r>
            <a:endParaRPr lang="en-US" sz="4400" dirty="0">
              <a:solidFill>
                <a:srgbClr val="A1C900"/>
              </a:solidFill>
              <a:latin typeface="Lucida Sans Unicode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13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-27432"/>
            <a:ext cx="12192000" cy="253158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950119" y="790278"/>
            <a:ext cx="61007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Inwonergroep: Efficiëntie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AA67B-CA6A-0FCF-0701-A25361198EDC}"/>
              </a:ext>
            </a:extLst>
          </p:cNvPr>
          <p:cNvSpPr txBox="1"/>
          <p:nvPr/>
        </p:nvSpPr>
        <p:spPr>
          <a:xfrm>
            <a:off x="950119" y="2395728"/>
            <a:ext cx="1079077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cs typeface="Calibri"/>
              </a:rPr>
              <a:t>Ons centraal thema :</a:t>
            </a: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Het verbeteren van de efficiëntie moet een positieve invloed hebben op patiënten maar zeker ook op de zorg verleners.  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dirty="0"/>
              <a:t>We hebben gekozen voor de ziekenhuis omgeving om nader te bekijken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5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-27432"/>
            <a:ext cx="12192000" cy="253158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950119" y="790278"/>
            <a:ext cx="61007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Inwonergroep: Efficiëntie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AA67B-CA6A-0FCF-0701-A25361198EDC}"/>
              </a:ext>
            </a:extLst>
          </p:cNvPr>
          <p:cNvSpPr txBox="1"/>
          <p:nvPr/>
        </p:nvSpPr>
        <p:spPr>
          <a:xfrm>
            <a:off x="950119" y="2395728"/>
            <a:ext cx="1079077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cs typeface="Calibri"/>
              </a:rPr>
              <a:t>Wat hebben we gevonden :</a:t>
            </a:r>
          </a:p>
          <a:p>
            <a:endParaRPr lang="nl-NL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Allerlei verschillende benaderingen in de verschillende ziekenhuizen ( ADRZ en </a:t>
            </a:r>
            <a:r>
              <a:rPr lang="nl-NL" dirty="0" err="1">
                <a:cs typeface="Calibri"/>
              </a:rPr>
              <a:t>Zorgsaam</a:t>
            </a:r>
            <a:r>
              <a:rPr lang="nl-NL" dirty="0">
                <a:cs typeface="Calibri"/>
              </a:rPr>
              <a:t> )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Men is zeker bezig met periodiek te kijken naar verbeteringen op allerlei gebieden ( voorbeeld zijn de zorgpaden voor gecompliceerde zorg in het ADRZ )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Op ICT gebied zijn er ook allerlei zaken aan de hand , </a:t>
            </a:r>
            <a:r>
              <a:rPr lang="nl-NL" dirty="0" err="1">
                <a:cs typeface="Calibri"/>
              </a:rPr>
              <a:t>bvb</a:t>
            </a:r>
            <a:r>
              <a:rPr lang="nl-NL" dirty="0">
                <a:cs typeface="Calibri"/>
              </a:rPr>
              <a:t> optimalisatie van het aantal programma’s wat gebruikt word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Het is onduidelijk of er benchmarking gegevens bekend zijn over de algemene zaken in een ziekenhuis, wel wordt er door het MRDM op bepaalde gebieden data verzamelt.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Het is wel onduidelijk hoe deze verbeteringen tot stand komen, ons advies is wel om te kijken naar methodes zoals 6Sigma om tot een optimaal resultaat te komen.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Volgens de ziekenhuizen zijn er geen </a:t>
            </a:r>
            <a:r>
              <a:rPr lang="nl-NL" dirty="0" err="1">
                <a:cs typeface="Calibri"/>
              </a:rPr>
              <a:t>limitaties</a:t>
            </a:r>
            <a:r>
              <a:rPr lang="nl-NL" dirty="0">
                <a:cs typeface="Calibri"/>
              </a:rPr>
              <a:t> vanuit de zorgverzekeringen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Er is vaak uitval bij afspraken, zorgverleners ervaren dat als vervelend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cs typeface="Calibri"/>
              </a:rPr>
              <a:t>Er is geen financiële stimulans om andere werktijden te handteren van 8 tot 5</a:t>
            </a: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A377E717-4B4A-F7D8-5167-7CFD12720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812" y="4686453"/>
            <a:ext cx="2299188" cy="20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8AF6-8473-7E25-622F-EEC37B95C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D7F132-F010-4A3D-4674-09B6930BD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" r="1941" b="16619"/>
          <a:stretch/>
        </p:blipFill>
        <p:spPr>
          <a:xfrm>
            <a:off x="0" y="-27432"/>
            <a:ext cx="12192000" cy="253158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A2EAE1-18BE-A848-B57C-6F4D0CCF5B2B}"/>
              </a:ext>
            </a:extLst>
          </p:cNvPr>
          <p:cNvSpPr txBox="1"/>
          <p:nvPr/>
        </p:nvSpPr>
        <p:spPr>
          <a:xfrm>
            <a:off x="950119" y="325397"/>
            <a:ext cx="9717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Burgerberaad Zorg Zeeland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4A06DA-C2D6-F613-700D-60B8EB3D5565}"/>
              </a:ext>
            </a:extLst>
          </p:cNvPr>
          <p:cNvSpPr txBox="1"/>
          <p:nvPr/>
        </p:nvSpPr>
        <p:spPr>
          <a:xfrm>
            <a:off x="950119" y="790278"/>
            <a:ext cx="61007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4000" b="1" dirty="0">
                <a:solidFill>
                  <a:srgbClr val="A1C900"/>
                </a:solidFill>
                <a:latin typeface="Calibri"/>
                <a:cs typeface="Calibri"/>
              </a:rPr>
              <a:t>Inwonergroep: Efficiëntie</a:t>
            </a:r>
            <a:endParaRPr lang="nl-BE" sz="4000" b="1" dirty="0">
              <a:solidFill>
                <a:srgbClr val="A1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AA67B-CA6A-0FCF-0701-A25361198EDC}"/>
              </a:ext>
            </a:extLst>
          </p:cNvPr>
          <p:cNvSpPr txBox="1"/>
          <p:nvPr/>
        </p:nvSpPr>
        <p:spPr>
          <a:xfrm>
            <a:off x="950119" y="2359972"/>
            <a:ext cx="1079077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cs typeface="Calibri"/>
              </a:rPr>
              <a:t>Beslispunten :</a:t>
            </a:r>
          </a:p>
          <a:p>
            <a:endParaRPr lang="nl-NL" dirty="0"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Digitale afspraken over heel de linie mogelijk maken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Digitale aanmeld systemen invoeren zodat het duidelijk wordt dat de patiënt wel of niet aanwezig is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Uitval van patiënten registreren en analyseren</a:t>
            </a:r>
            <a:endParaRPr lang="nl-NL" dirty="0">
              <a:cs typeface="Calibri"/>
            </a:endParaRPr>
          </a:p>
          <a:p>
            <a:pPr lvl="0"/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A377E717-4B4A-F7D8-5167-7CFD12720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95" y="4114298"/>
            <a:ext cx="2299188" cy="20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0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319294-7eda-4482-a3b2-a373d48b93af" xsi:nil="true"/>
    <Date xmlns="5ac7deab-2de5-4a0f-9469-574c04cb1a84" xsi:nil="true"/>
    <lcf76f155ced4ddcb4097134ff3c332f xmlns="5ac7deab-2de5-4a0f-9469-574c04cb1a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D4D1C7E1DB4B9090FD33E30232AB" ma:contentTypeVersion="15" ma:contentTypeDescription="Een nieuw document maken." ma:contentTypeScope="" ma:versionID="6db02f3a6538a70a9769d981299ac557">
  <xsd:schema xmlns:xsd="http://www.w3.org/2001/XMLSchema" xmlns:xs="http://www.w3.org/2001/XMLSchema" xmlns:p="http://schemas.microsoft.com/office/2006/metadata/properties" xmlns:ns2="5ac7deab-2de5-4a0f-9469-574c04cb1a84" xmlns:ns3="98319294-7eda-4482-a3b2-a373d48b93af" targetNamespace="http://schemas.microsoft.com/office/2006/metadata/properties" ma:root="true" ma:fieldsID="b592ff568e1ba88d6fbe888bb07454ac" ns2:_="" ns3:_="">
    <xsd:import namespace="5ac7deab-2de5-4a0f-9469-574c04cb1a84"/>
    <xsd:import namespace="98319294-7eda-4482-a3b2-a373d48b9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7deab-2de5-4a0f-9469-574c04cb1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e719a91-1b70-44eb-8652-d703d90213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Date" ma:index="22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9294-7eda-4482-a3b2-a373d48b93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e558723-c559-4e0f-b4d0-d054ed5ce1a8}" ma:internalName="TaxCatchAll" ma:showField="CatchAllData" ma:web="98319294-7eda-4482-a3b2-a373d48b93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1C1BB-73CB-46EA-BA4E-894DBF54EFB2}">
  <ds:schemaRefs>
    <ds:schemaRef ds:uri="5ac7deab-2de5-4a0f-9469-574c04cb1a84"/>
    <ds:schemaRef ds:uri="98319294-7eda-4482-a3b2-a373d48b93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E6C7CB-D276-4DF0-9BB9-7CBC305ED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B5B11-A1D5-4EBB-896B-FBEFC6185255}">
  <ds:schemaRefs>
    <ds:schemaRef ds:uri="5ac7deab-2de5-4a0f-9469-574c04cb1a84"/>
    <ds:schemaRef ds:uri="98319294-7eda-4482-a3b2-a373d48b93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 Sans Unicode</vt:lpstr>
      <vt:lpstr>Kantoorthema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Veerle De Wolf</dc:creator>
  <cp:lastModifiedBy>Erwin Traas</cp:lastModifiedBy>
  <cp:revision>130</cp:revision>
  <dcterms:created xsi:type="dcterms:W3CDTF">2022-10-27T11:30:38Z</dcterms:created>
  <dcterms:modified xsi:type="dcterms:W3CDTF">2023-05-29T16:44:25Z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0x01010074D0D4D1C7E1DB4B9090FD33E30232AB</vt:lpwstr>
  </property>
  <property fmtid="{D5CDD505-2E9C-101B-9397-08002B2CF9AE}" pid="3" name="MediaServiceImageTags">
    <vt:lpwstr/>
  </property>
</Properties>
</file>