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8" Type="http://schemas.openxmlformats.org/officeDocument/2006/relationships/slide" Target="slides/slide3.xml"/><Relationship Id="rId18" Type="http://schemas.openxmlformats.org/officeDocument/2006/relationships/customXml" Target="../customXml/item1.xml"/><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 Type="http://schemas.openxmlformats.org/officeDocument/2006/relationships/viewProps" Target="viewProps.xml"/><Relationship Id="rId16" Type="http://schemas.openxmlformats.org/officeDocument/2006/relationships/slide" Target="slides/slide11.xml"/><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15" Type="http://schemas.openxmlformats.org/officeDocument/2006/relationships/slide" Target="slides/slide10.xml"/><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customXml" Target="../customXml/item2.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4d7fd9ea0a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4d7fd9ea0a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4d7fd9ea0a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4d7fd9ea0a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4d8155925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4d8155925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4d7fd9ea0a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4d7fd9ea0a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4d7fd9ea0a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4d7fd9ea0a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4d7fd9ea0a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4d7fd9ea0a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d7fd9ea0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4d7fd9ea0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4d7fd9ea0a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4d7fd9ea0a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4d7fd9ea0a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4d7fd9ea0a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4d7fd9ea0a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4d7fd9ea0a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4d7fd9ea0a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4d7fd9ea0a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youtube.com/watch?v=XGPfDxZ3l1g"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5400" y="0"/>
            <a:ext cx="9154800" cy="5143500"/>
          </a:xfrm>
          <a:prstGeom prst="rect">
            <a:avLst/>
          </a:prstGeom>
          <a:solidFill>
            <a:srgbClr val="FFF7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525225" y="368850"/>
            <a:ext cx="6167400" cy="4802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nl" sz="3000">
                <a:solidFill>
                  <a:srgbClr val="2A3861"/>
                </a:solidFill>
                <a:latin typeface="Verdana"/>
                <a:ea typeface="Verdana"/>
                <a:cs typeface="Verdana"/>
                <a:sym typeface="Verdana"/>
              </a:rPr>
              <a:t>Van eiland naar </a:t>
            </a:r>
            <a:br>
              <a:rPr b="1" lang="nl" sz="3000">
                <a:solidFill>
                  <a:srgbClr val="2A3861"/>
                </a:solidFill>
                <a:latin typeface="Verdana"/>
                <a:ea typeface="Verdana"/>
                <a:cs typeface="Verdana"/>
                <a:sym typeface="Verdana"/>
              </a:rPr>
            </a:br>
            <a:r>
              <a:rPr b="1" lang="nl" sz="3000">
                <a:solidFill>
                  <a:srgbClr val="2A3861"/>
                </a:solidFill>
                <a:latin typeface="Verdana"/>
                <a:ea typeface="Verdana"/>
                <a:cs typeface="Verdana"/>
                <a:sym typeface="Verdana"/>
              </a:rPr>
              <a:t>WIJland </a:t>
            </a:r>
            <a:r>
              <a:rPr lang="nl" sz="3000">
                <a:solidFill>
                  <a:srgbClr val="2A3861"/>
                </a:solidFill>
                <a:latin typeface="Verdana"/>
                <a:ea typeface="Verdana"/>
                <a:cs typeface="Verdana"/>
                <a:sym typeface="Verdana"/>
              </a:rPr>
              <a:t>met </a:t>
            </a:r>
            <a:endParaRPr sz="3000">
              <a:solidFill>
                <a:srgbClr val="2A3861"/>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nl" sz="3000">
                <a:solidFill>
                  <a:srgbClr val="2A3861"/>
                </a:solidFill>
                <a:latin typeface="Verdana"/>
                <a:ea typeface="Verdana"/>
                <a:cs typeface="Verdana"/>
                <a:sym typeface="Verdana"/>
              </a:rPr>
              <a:t>Zeeuws</a:t>
            </a:r>
            <a:br>
              <a:rPr lang="nl" sz="3000">
                <a:solidFill>
                  <a:srgbClr val="2A3861"/>
                </a:solidFill>
                <a:latin typeface="Verdana"/>
                <a:ea typeface="Verdana"/>
                <a:cs typeface="Verdana"/>
                <a:sym typeface="Verdana"/>
              </a:rPr>
            </a:br>
            <a:r>
              <a:rPr lang="nl" sz="3000">
                <a:solidFill>
                  <a:srgbClr val="2A3861"/>
                </a:solidFill>
                <a:latin typeface="Verdana"/>
                <a:ea typeface="Verdana"/>
                <a:cs typeface="Verdana"/>
                <a:sym typeface="Verdana"/>
              </a:rPr>
              <a:t>boerenverstand</a:t>
            </a:r>
            <a:endParaRPr sz="3000">
              <a:solidFill>
                <a:srgbClr val="2A3861"/>
              </a:solidFill>
              <a:latin typeface="Verdana"/>
              <a:ea typeface="Verdana"/>
              <a:cs typeface="Verdana"/>
              <a:sym typeface="Verdana"/>
            </a:endParaRPr>
          </a:p>
          <a:p>
            <a:pPr indent="0" lvl="0" marL="0" rtl="0" algn="l">
              <a:spcBef>
                <a:spcPts val="0"/>
              </a:spcBef>
              <a:spcAft>
                <a:spcPts val="0"/>
              </a:spcAft>
              <a:buNone/>
            </a:pPr>
            <a:r>
              <a:t/>
            </a:r>
            <a:endParaRPr b="1" sz="5200">
              <a:solidFill>
                <a:srgbClr val="2A3861"/>
              </a:solidFill>
              <a:latin typeface="Verdana"/>
              <a:ea typeface="Verdana"/>
              <a:cs typeface="Verdana"/>
              <a:sym typeface="Verdana"/>
            </a:endParaRPr>
          </a:p>
          <a:p>
            <a:pPr indent="0" lvl="0" marL="0" rtl="0" algn="l">
              <a:spcBef>
                <a:spcPts val="0"/>
              </a:spcBef>
              <a:spcAft>
                <a:spcPts val="0"/>
              </a:spcAft>
              <a:buNone/>
            </a:pPr>
            <a:r>
              <a:t/>
            </a:r>
            <a:endParaRPr b="1" sz="5200">
              <a:solidFill>
                <a:srgbClr val="2A3861"/>
              </a:solidFill>
              <a:latin typeface="Verdana"/>
              <a:ea typeface="Verdana"/>
              <a:cs typeface="Verdana"/>
              <a:sym typeface="Verdana"/>
            </a:endParaRPr>
          </a:p>
          <a:p>
            <a:pPr indent="0" lvl="0" marL="0" rtl="0" algn="l">
              <a:spcBef>
                <a:spcPts val="0"/>
              </a:spcBef>
              <a:spcAft>
                <a:spcPts val="0"/>
              </a:spcAft>
              <a:buNone/>
            </a:pPr>
            <a:r>
              <a:t/>
            </a:r>
            <a:endParaRPr b="1" sz="5200">
              <a:solidFill>
                <a:srgbClr val="2A3861"/>
              </a:solidFill>
              <a:latin typeface="Verdana"/>
              <a:ea typeface="Verdana"/>
              <a:cs typeface="Verdana"/>
              <a:sym typeface="Verdana"/>
            </a:endParaRPr>
          </a:p>
          <a:p>
            <a:pPr indent="0" lvl="0" marL="0" rtl="0" algn="l">
              <a:spcBef>
                <a:spcPts val="0"/>
              </a:spcBef>
              <a:spcAft>
                <a:spcPts val="0"/>
              </a:spcAft>
              <a:buNone/>
            </a:pPr>
            <a:r>
              <a:rPr lang="nl" sz="1200">
                <a:solidFill>
                  <a:srgbClr val="2A3861"/>
                </a:solidFill>
                <a:latin typeface="Verdana"/>
                <a:ea typeface="Verdana"/>
                <a:cs typeface="Verdana"/>
                <a:sym typeface="Verdana"/>
              </a:rPr>
              <a:t>Inwonergroep Mensgericht</a:t>
            </a:r>
            <a:endParaRPr sz="1200">
              <a:solidFill>
                <a:srgbClr val="2A3861"/>
              </a:solidFill>
              <a:latin typeface="Verdana"/>
              <a:ea typeface="Verdana"/>
              <a:cs typeface="Verdana"/>
              <a:sym typeface="Verdana"/>
            </a:endParaRPr>
          </a:p>
          <a:p>
            <a:pPr indent="0" lvl="0" marL="0" rtl="0" algn="l">
              <a:lnSpc>
                <a:spcPct val="115000"/>
              </a:lnSpc>
              <a:spcBef>
                <a:spcPts val="0"/>
              </a:spcBef>
              <a:spcAft>
                <a:spcPts val="0"/>
              </a:spcAft>
              <a:buNone/>
            </a:pPr>
            <a:r>
              <a:rPr lang="nl" sz="1200">
                <a:solidFill>
                  <a:srgbClr val="2A3861"/>
                </a:solidFill>
                <a:latin typeface="Verdana"/>
                <a:ea typeface="Verdana"/>
                <a:cs typeface="Verdana"/>
                <a:sym typeface="Verdana"/>
              </a:rPr>
              <a:t>3</a:t>
            </a:r>
            <a:r>
              <a:rPr lang="nl" sz="1200">
                <a:solidFill>
                  <a:srgbClr val="2A3861"/>
                </a:solidFill>
                <a:latin typeface="Verdana"/>
                <a:ea typeface="Verdana"/>
                <a:cs typeface="Verdana"/>
                <a:sym typeface="Verdana"/>
              </a:rPr>
              <a:t> juni 2023</a:t>
            </a:r>
            <a:endParaRPr sz="1200">
              <a:solidFill>
                <a:srgbClr val="2A3861"/>
              </a:solidFill>
              <a:latin typeface="Verdana"/>
              <a:ea typeface="Verdana"/>
              <a:cs typeface="Verdana"/>
              <a:sym typeface="Verdana"/>
            </a:endParaRPr>
          </a:p>
        </p:txBody>
      </p:sp>
      <p:pic>
        <p:nvPicPr>
          <p:cNvPr id="56" name="Google Shape;56;p13"/>
          <p:cNvPicPr preferRelativeResize="0"/>
          <p:nvPr/>
        </p:nvPicPr>
        <p:blipFill>
          <a:blip r:embed="rId3">
            <a:alphaModFix/>
          </a:blip>
          <a:stretch>
            <a:fillRect/>
          </a:stretch>
        </p:blipFill>
        <p:spPr>
          <a:xfrm>
            <a:off x="3652300" y="1065225"/>
            <a:ext cx="5131075" cy="3707999"/>
          </a:xfrm>
          <a:prstGeom prst="rect">
            <a:avLst/>
          </a:prstGeom>
          <a:noFill/>
          <a:ln>
            <a:noFill/>
          </a:ln>
        </p:spPr>
      </p:pic>
      <p:pic>
        <p:nvPicPr>
          <p:cNvPr id="57" name="Google Shape;57;p13"/>
          <p:cNvPicPr preferRelativeResize="0"/>
          <p:nvPr/>
        </p:nvPicPr>
        <p:blipFill>
          <a:blip r:embed="rId4">
            <a:alphaModFix/>
          </a:blip>
          <a:stretch>
            <a:fillRect/>
          </a:stretch>
        </p:blipFill>
        <p:spPr>
          <a:xfrm>
            <a:off x="8568276" y="3998626"/>
            <a:ext cx="215101" cy="510851"/>
          </a:xfrm>
          <a:prstGeom prst="rect">
            <a:avLst/>
          </a:prstGeom>
          <a:noFill/>
          <a:ln>
            <a:noFill/>
          </a:ln>
        </p:spPr>
      </p:pic>
      <p:pic>
        <p:nvPicPr>
          <p:cNvPr id="58" name="Google Shape;58;p13"/>
          <p:cNvPicPr preferRelativeResize="0"/>
          <p:nvPr/>
        </p:nvPicPr>
        <p:blipFill>
          <a:blip r:embed="rId5">
            <a:alphaModFix/>
          </a:blip>
          <a:stretch>
            <a:fillRect/>
          </a:stretch>
        </p:blipFill>
        <p:spPr>
          <a:xfrm>
            <a:off x="3331306" y="3648993"/>
            <a:ext cx="555225" cy="750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2"/>
          <p:cNvSpPr txBox="1"/>
          <p:nvPr/>
        </p:nvSpPr>
        <p:spPr>
          <a:xfrm>
            <a:off x="449025" y="368850"/>
            <a:ext cx="8775000" cy="820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EPD en PGO</a:t>
            </a:r>
            <a:br>
              <a:rPr b="1" lang="nl" sz="2200">
                <a:solidFill>
                  <a:srgbClr val="2A3861"/>
                </a:solidFill>
                <a:latin typeface="Verdana"/>
                <a:ea typeface="Verdana"/>
                <a:cs typeface="Verdana"/>
                <a:sym typeface="Verdana"/>
              </a:rPr>
            </a:br>
            <a:r>
              <a:rPr lang="nl" sz="1600">
                <a:solidFill>
                  <a:srgbClr val="2A3861"/>
                </a:solidFill>
                <a:latin typeface="Verdana"/>
                <a:ea typeface="Verdana"/>
                <a:cs typeface="Verdana"/>
                <a:sym typeface="Verdana"/>
              </a:rPr>
              <a:t>(Electronisch Patiënten Dossier en Persoonlijke Gezondheid Omgevingen)</a:t>
            </a:r>
            <a:endParaRPr sz="100">
              <a:solidFill>
                <a:srgbClr val="2A3861"/>
              </a:solidFill>
              <a:latin typeface="Verdana"/>
              <a:ea typeface="Verdana"/>
              <a:cs typeface="Verdana"/>
              <a:sym typeface="Verdana"/>
            </a:endParaRPr>
          </a:p>
        </p:txBody>
      </p:sp>
      <p:sp>
        <p:nvSpPr>
          <p:cNvPr id="183" name="Google Shape;183;p22"/>
          <p:cNvSpPr txBox="1"/>
          <p:nvPr/>
        </p:nvSpPr>
        <p:spPr>
          <a:xfrm>
            <a:off x="449025" y="1466850"/>
            <a:ext cx="8226300" cy="3126300"/>
          </a:xfrm>
          <a:prstGeom prst="rect">
            <a:avLst/>
          </a:prstGeom>
          <a:noFill/>
          <a:ln>
            <a:noFill/>
          </a:ln>
        </p:spPr>
        <p:txBody>
          <a:bodyPr anchorCtr="0" anchor="t" bIns="91425" lIns="91425" spcFirstLastPara="1" rIns="91425" wrap="square" tIns="91425">
            <a:spAutoFit/>
          </a:bodyPr>
          <a:lstStyle/>
          <a:p>
            <a:pPr indent="-175299" lvl="0" marL="208799" rtl="0" algn="l">
              <a:lnSpc>
                <a:spcPct val="115000"/>
              </a:lnSpc>
              <a:spcBef>
                <a:spcPts val="1000"/>
              </a:spcBef>
              <a:spcAft>
                <a:spcPts val="0"/>
              </a:spcAft>
              <a:buClr>
                <a:srgbClr val="2A3861"/>
              </a:buClr>
              <a:buSzPts val="1400"/>
              <a:buFont typeface="Verdana"/>
              <a:buChar char="●"/>
            </a:pPr>
            <a:r>
              <a:rPr b="1" lang="nl">
                <a:solidFill>
                  <a:srgbClr val="2A3861"/>
                </a:solidFill>
                <a:latin typeface="Verdana"/>
                <a:ea typeface="Verdana"/>
                <a:cs typeface="Verdana"/>
                <a:sym typeface="Verdana"/>
              </a:rPr>
              <a:t>Per 1-1-2024</a:t>
            </a:r>
            <a:r>
              <a:rPr lang="nl">
                <a:solidFill>
                  <a:srgbClr val="2A3861"/>
                </a:solidFill>
                <a:latin typeface="Verdana"/>
                <a:ea typeface="Verdana"/>
                <a:cs typeface="Verdana"/>
                <a:sym typeface="Verdana"/>
              </a:rPr>
              <a:t> start vanuit de regionale IZA-partijen, het Zorgbelang en een Burgerberaad vertegenwoordiger een werkgroep EPD en PGO dat onderzoekt hoe de verschillende EPD systemen aan elkaar gekoppeld kunnen waardoor alle benodigde instanties de noodzakelijke informatie kunnen ophalen indien nodig. </a:t>
            </a:r>
            <a:r>
              <a:rPr b="1" lang="nl">
                <a:solidFill>
                  <a:srgbClr val="2A3861"/>
                </a:solidFill>
                <a:latin typeface="Verdana"/>
                <a:ea typeface="Verdana"/>
                <a:cs typeface="Verdana"/>
                <a:sym typeface="Verdana"/>
              </a:rPr>
              <a:t>Oplevering per 1-1-2025.</a:t>
            </a:r>
            <a:br>
              <a:rPr b="1" lang="nl">
                <a:solidFill>
                  <a:srgbClr val="2A3861"/>
                </a:solidFill>
                <a:latin typeface="Verdana"/>
                <a:ea typeface="Verdana"/>
                <a:cs typeface="Verdana"/>
                <a:sym typeface="Verdana"/>
              </a:rPr>
            </a:br>
            <a:endParaRPr b="1">
              <a:solidFill>
                <a:srgbClr val="2A3861"/>
              </a:solidFill>
              <a:latin typeface="Verdana"/>
              <a:ea typeface="Verdana"/>
              <a:cs typeface="Verdana"/>
              <a:sym typeface="Verdana"/>
            </a:endParaRPr>
          </a:p>
          <a:p>
            <a:pPr indent="-175299" lvl="0" marL="208799" rtl="0" algn="l">
              <a:lnSpc>
                <a:spcPct val="115000"/>
              </a:lnSpc>
              <a:spcBef>
                <a:spcPts val="0"/>
              </a:spcBef>
              <a:spcAft>
                <a:spcPts val="0"/>
              </a:spcAft>
              <a:buClr>
                <a:srgbClr val="2A3861"/>
              </a:buClr>
              <a:buSzPts val="1400"/>
              <a:buFont typeface="Verdana"/>
              <a:buChar char="●"/>
            </a:pPr>
            <a:r>
              <a:rPr lang="nl">
                <a:solidFill>
                  <a:srgbClr val="2A3861"/>
                </a:solidFill>
                <a:latin typeface="Verdana"/>
                <a:ea typeface="Verdana"/>
                <a:cs typeface="Verdana"/>
                <a:sym typeface="Verdana"/>
              </a:rPr>
              <a:t>Deze groep houdt toezicht opdat burgers worden begeleid bij de implementatie en mogelijkheden van zowel het EPD als PGO. De burger houdt de regie over toegang en gebruik van EPD/ PGO. </a:t>
            </a:r>
            <a:br>
              <a:rPr lang="nl">
                <a:solidFill>
                  <a:srgbClr val="2A3861"/>
                </a:solidFill>
                <a:latin typeface="Verdana"/>
                <a:ea typeface="Verdana"/>
                <a:cs typeface="Verdana"/>
                <a:sym typeface="Verdana"/>
              </a:rPr>
            </a:br>
            <a:endParaRPr>
              <a:solidFill>
                <a:srgbClr val="2A3861"/>
              </a:solidFill>
              <a:latin typeface="Verdana"/>
              <a:ea typeface="Verdana"/>
              <a:cs typeface="Verdana"/>
              <a:sym typeface="Verdana"/>
            </a:endParaRPr>
          </a:p>
          <a:p>
            <a:pPr indent="-175299" lvl="0" marL="208799" rtl="0" algn="l">
              <a:lnSpc>
                <a:spcPct val="115000"/>
              </a:lnSpc>
              <a:spcBef>
                <a:spcPts val="0"/>
              </a:spcBef>
              <a:spcAft>
                <a:spcPts val="0"/>
              </a:spcAft>
              <a:buClr>
                <a:srgbClr val="2A3861"/>
              </a:buClr>
              <a:buSzPts val="1400"/>
              <a:buFont typeface="Verdana"/>
              <a:buChar char="●"/>
            </a:pPr>
            <a:r>
              <a:rPr lang="nl">
                <a:solidFill>
                  <a:srgbClr val="2A3861"/>
                </a:solidFill>
                <a:latin typeface="Verdana"/>
                <a:ea typeface="Verdana"/>
                <a:cs typeface="Verdana"/>
                <a:sym typeface="Verdana"/>
              </a:rPr>
              <a:t>Op termijn wordt het EPD en PGO ook toegankelijk voor het sociaal domein waarbij </a:t>
            </a:r>
            <a:br>
              <a:rPr lang="nl">
                <a:solidFill>
                  <a:srgbClr val="2A3861"/>
                </a:solidFill>
                <a:latin typeface="Verdana"/>
                <a:ea typeface="Verdana"/>
                <a:cs typeface="Verdana"/>
                <a:sym typeface="Verdana"/>
              </a:rPr>
            </a:br>
            <a:r>
              <a:rPr lang="nl">
                <a:solidFill>
                  <a:srgbClr val="2A3861"/>
                </a:solidFill>
                <a:latin typeface="Verdana"/>
                <a:ea typeface="Verdana"/>
                <a:cs typeface="Verdana"/>
                <a:sym typeface="Verdana"/>
              </a:rPr>
              <a:t>de burger bepaalt wie welke toegang heeft.</a:t>
            </a:r>
            <a:endParaRPr>
              <a:solidFill>
                <a:srgbClr val="2A3861"/>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3"/>
          <p:cNvSpPr txBox="1"/>
          <p:nvPr/>
        </p:nvSpPr>
        <p:spPr>
          <a:xfrm>
            <a:off x="449025" y="368850"/>
            <a:ext cx="6167400" cy="523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Cultuuromslag</a:t>
            </a:r>
            <a:endParaRPr sz="400">
              <a:solidFill>
                <a:srgbClr val="2A3861"/>
              </a:solidFill>
              <a:latin typeface="Verdana"/>
              <a:ea typeface="Verdana"/>
              <a:cs typeface="Verdana"/>
              <a:sym typeface="Verdana"/>
            </a:endParaRPr>
          </a:p>
        </p:txBody>
      </p:sp>
      <p:sp>
        <p:nvSpPr>
          <p:cNvPr id="190" name="Google Shape;190;p23"/>
          <p:cNvSpPr txBox="1"/>
          <p:nvPr/>
        </p:nvSpPr>
        <p:spPr>
          <a:xfrm>
            <a:off x="449025" y="1188725"/>
            <a:ext cx="7860600" cy="2134800"/>
          </a:xfrm>
          <a:prstGeom prst="rect">
            <a:avLst/>
          </a:prstGeom>
          <a:noFill/>
          <a:ln>
            <a:noFill/>
          </a:ln>
        </p:spPr>
        <p:txBody>
          <a:bodyPr anchorCtr="0" anchor="t" bIns="91425" lIns="91425" spcFirstLastPara="1" rIns="91425" wrap="square" tIns="91425">
            <a:spAutoFit/>
          </a:bodyPr>
          <a:lstStyle/>
          <a:p>
            <a:pPr indent="-175299" lvl="0" marL="208799" rtl="0" algn="l">
              <a:lnSpc>
                <a:spcPct val="115000"/>
              </a:lnSpc>
              <a:spcBef>
                <a:spcPts val="1000"/>
              </a:spcBef>
              <a:spcAft>
                <a:spcPts val="0"/>
              </a:spcAft>
              <a:buClr>
                <a:srgbClr val="2A3861"/>
              </a:buClr>
              <a:buSzPts val="1400"/>
              <a:buFont typeface="Verdana"/>
              <a:buChar char="●"/>
            </a:pPr>
            <a:r>
              <a:rPr b="1" lang="nl">
                <a:solidFill>
                  <a:srgbClr val="2A3861"/>
                </a:solidFill>
                <a:latin typeface="Verdana"/>
                <a:ea typeface="Verdana"/>
                <a:cs typeface="Verdana"/>
                <a:sym typeface="Verdana"/>
              </a:rPr>
              <a:t>Per 1-1-2024</a:t>
            </a:r>
            <a:r>
              <a:rPr lang="nl">
                <a:solidFill>
                  <a:srgbClr val="2A3861"/>
                </a:solidFill>
                <a:latin typeface="Verdana"/>
                <a:ea typeface="Verdana"/>
                <a:cs typeface="Verdana"/>
                <a:sym typeface="Verdana"/>
              </a:rPr>
              <a:t> wordt een werkgroep Cultuuromslag geformeerd vanuit de regionale IZA-partijen, het Zorgbelang en een Burgerberaad vertegenwoordiger dat een plan van aanpak maakt hoe de bewustwording van zorgvuldig zorggebruik opgezet moet worden. </a:t>
            </a:r>
            <a:br>
              <a:rPr lang="nl">
                <a:solidFill>
                  <a:srgbClr val="2A3861"/>
                </a:solidFill>
                <a:latin typeface="Verdana"/>
                <a:ea typeface="Verdana"/>
                <a:cs typeface="Verdana"/>
                <a:sym typeface="Verdana"/>
              </a:rPr>
            </a:br>
            <a:endParaRPr>
              <a:solidFill>
                <a:srgbClr val="2A3861"/>
              </a:solidFill>
              <a:latin typeface="Verdana"/>
              <a:ea typeface="Verdana"/>
              <a:cs typeface="Verdana"/>
              <a:sym typeface="Verdana"/>
            </a:endParaRPr>
          </a:p>
          <a:p>
            <a:pPr indent="-175299" lvl="0" marL="208799" rtl="0" algn="l">
              <a:lnSpc>
                <a:spcPct val="115000"/>
              </a:lnSpc>
              <a:spcBef>
                <a:spcPts val="0"/>
              </a:spcBef>
              <a:spcAft>
                <a:spcPts val="0"/>
              </a:spcAft>
              <a:buClr>
                <a:srgbClr val="2A3861"/>
              </a:buClr>
              <a:buSzPts val="1400"/>
              <a:buFont typeface="Verdana"/>
              <a:buChar char="●"/>
            </a:pPr>
            <a:r>
              <a:rPr b="1" lang="nl">
                <a:solidFill>
                  <a:srgbClr val="2A3861"/>
                </a:solidFill>
                <a:latin typeface="Verdana"/>
                <a:ea typeface="Verdana"/>
                <a:cs typeface="Verdana"/>
                <a:sym typeface="Verdana"/>
              </a:rPr>
              <a:t>Per 1-1-2025</a:t>
            </a:r>
            <a:r>
              <a:rPr lang="nl">
                <a:solidFill>
                  <a:srgbClr val="2A3861"/>
                </a:solidFill>
                <a:latin typeface="Verdana"/>
                <a:ea typeface="Verdana"/>
                <a:cs typeface="Verdana"/>
                <a:sym typeface="Verdana"/>
              </a:rPr>
              <a:t> wordt deze cultuuromslag geïmplementeerd vanuit overheid, provincie, gemeenten en het Wegwijs Loket. Burgers worden hier actief bij betrokken.</a:t>
            </a:r>
            <a:endParaRPr>
              <a:solidFill>
                <a:srgbClr val="2A3861"/>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4"/>
          <p:cNvSpPr/>
          <p:nvPr/>
        </p:nvSpPr>
        <p:spPr>
          <a:xfrm>
            <a:off x="0" y="0"/>
            <a:ext cx="9154800" cy="5143500"/>
          </a:xfrm>
          <a:prstGeom prst="rect">
            <a:avLst/>
          </a:prstGeom>
          <a:solidFill>
            <a:srgbClr val="2A3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4"/>
          <p:cNvSpPr/>
          <p:nvPr/>
        </p:nvSpPr>
        <p:spPr>
          <a:xfrm>
            <a:off x="4914900" y="1183325"/>
            <a:ext cx="5143500" cy="5143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pic>
        <p:nvPicPr>
          <p:cNvPr id="197" name="Google Shape;197;p24"/>
          <p:cNvPicPr preferRelativeResize="0"/>
          <p:nvPr/>
        </p:nvPicPr>
        <p:blipFill rotWithShape="1">
          <a:blip r:embed="rId3">
            <a:alphaModFix/>
          </a:blip>
          <a:srcRect b="53091" l="-1779" r="18646" t="0"/>
          <a:stretch/>
        </p:blipFill>
        <p:spPr>
          <a:xfrm>
            <a:off x="3790725" y="457200"/>
            <a:ext cx="5353276" cy="4686300"/>
          </a:xfrm>
          <a:prstGeom prst="rect">
            <a:avLst/>
          </a:prstGeom>
          <a:noFill/>
          <a:ln>
            <a:noFill/>
          </a:ln>
        </p:spPr>
      </p:pic>
      <p:sp>
        <p:nvSpPr>
          <p:cNvPr id="198" name="Google Shape;198;p24"/>
          <p:cNvSpPr txBox="1"/>
          <p:nvPr/>
        </p:nvSpPr>
        <p:spPr>
          <a:xfrm>
            <a:off x="914425" y="812550"/>
            <a:ext cx="4239900" cy="87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4500">
                <a:solidFill>
                  <a:srgbClr val="FFF7E1"/>
                </a:solidFill>
                <a:latin typeface="Verdana"/>
                <a:ea typeface="Verdana"/>
                <a:cs typeface="Verdana"/>
                <a:sym typeface="Verdana"/>
              </a:rPr>
              <a:t>Vragen?</a:t>
            </a:r>
            <a:endParaRPr sz="2700">
              <a:solidFill>
                <a:srgbClr val="FFF7E1"/>
              </a:solidFill>
              <a:latin typeface="Verdana"/>
              <a:ea typeface="Verdana"/>
              <a:cs typeface="Verdana"/>
              <a:sym typeface="Verdana"/>
            </a:endParaRPr>
          </a:p>
        </p:txBody>
      </p:sp>
      <p:sp>
        <p:nvSpPr>
          <p:cNvPr id="199" name="Google Shape;199;p24"/>
          <p:cNvSpPr txBox="1"/>
          <p:nvPr/>
        </p:nvSpPr>
        <p:spPr>
          <a:xfrm>
            <a:off x="1025225" y="3432750"/>
            <a:ext cx="3680100" cy="1006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t/>
            </a:r>
            <a:endParaRPr b="1" sz="1200">
              <a:solidFill>
                <a:srgbClr val="FFF7E1"/>
              </a:solidFill>
              <a:latin typeface="Verdana"/>
              <a:ea typeface="Verdana"/>
              <a:cs typeface="Verdana"/>
              <a:sym typeface="Verdana"/>
            </a:endParaRPr>
          </a:p>
          <a:p>
            <a:pPr indent="0" lvl="0" marL="0" rtl="0" algn="l">
              <a:lnSpc>
                <a:spcPct val="115000"/>
              </a:lnSpc>
              <a:spcBef>
                <a:spcPts val="0"/>
              </a:spcBef>
              <a:spcAft>
                <a:spcPts val="0"/>
              </a:spcAft>
              <a:buNone/>
            </a:pPr>
            <a:r>
              <a:rPr lang="nl" sz="1200">
                <a:solidFill>
                  <a:srgbClr val="FFF7E1"/>
                </a:solidFill>
                <a:latin typeface="Verdana"/>
                <a:ea typeface="Verdana"/>
                <a:cs typeface="Verdana"/>
                <a:sym typeface="Verdana"/>
              </a:rPr>
              <a:t>Kim Gossé, Nathalie Beijer, Alex Maluku,</a:t>
            </a:r>
            <a:endParaRPr sz="1200">
              <a:solidFill>
                <a:srgbClr val="FFF7E1"/>
              </a:solidFill>
              <a:latin typeface="Verdana"/>
              <a:ea typeface="Verdana"/>
              <a:cs typeface="Verdana"/>
              <a:sym typeface="Verdana"/>
            </a:endParaRPr>
          </a:p>
          <a:p>
            <a:pPr indent="0" lvl="0" marL="0" rtl="0" algn="l">
              <a:lnSpc>
                <a:spcPct val="115000"/>
              </a:lnSpc>
              <a:spcBef>
                <a:spcPts val="0"/>
              </a:spcBef>
              <a:spcAft>
                <a:spcPts val="0"/>
              </a:spcAft>
              <a:buNone/>
            </a:pPr>
            <a:r>
              <a:rPr lang="nl" sz="1200">
                <a:solidFill>
                  <a:srgbClr val="FFF7E1"/>
                </a:solidFill>
                <a:latin typeface="Verdana"/>
                <a:ea typeface="Verdana"/>
                <a:cs typeface="Verdana"/>
                <a:sym typeface="Verdana"/>
              </a:rPr>
              <a:t>Jolanda Prins, Kimberley Flipse, </a:t>
            </a:r>
            <a:endParaRPr sz="1200">
              <a:solidFill>
                <a:srgbClr val="FFF7E1"/>
              </a:solidFill>
              <a:latin typeface="Verdana"/>
              <a:ea typeface="Verdana"/>
              <a:cs typeface="Verdana"/>
              <a:sym typeface="Verdana"/>
            </a:endParaRPr>
          </a:p>
          <a:p>
            <a:pPr indent="0" lvl="0" marL="0" rtl="0" algn="l">
              <a:lnSpc>
                <a:spcPct val="115000"/>
              </a:lnSpc>
              <a:spcBef>
                <a:spcPts val="0"/>
              </a:spcBef>
              <a:spcAft>
                <a:spcPts val="0"/>
              </a:spcAft>
              <a:buNone/>
            </a:pPr>
            <a:r>
              <a:rPr lang="nl" sz="1200">
                <a:solidFill>
                  <a:srgbClr val="FFF7E1"/>
                </a:solidFill>
                <a:latin typeface="Verdana"/>
                <a:ea typeface="Verdana"/>
                <a:cs typeface="Verdana"/>
                <a:sym typeface="Verdana"/>
              </a:rPr>
              <a:t>Jan Zwemer, Sandra Hamels</a:t>
            </a:r>
            <a:endParaRPr>
              <a:solidFill>
                <a:srgbClr val="FFF7E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pic>
        <p:nvPicPr>
          <p:cNvPr id="63" name="Google Shape;63;p14" title="Mensgerichte zorg: van eiland naar WIJland!">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5"/>
          <p:cNvSpPr txBox="1"/>
          <p:nvPr/>
        </p:nvSpPr>
        <p:spPr>
          <a:xfrm>
            <a:off x="449025" y="368850"/>
            <a:ext cx="6167400" cy="523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Wat is Mensgerichte zorg?</a:t>
            </a:r>
            <a:endParaRPr sz="400">
              <a:solidFill>
                <a:srgbClr val="2A3861"/>
              </a:solidFill>
              <a:latin typeface="Verdana"/>
              <a:ea typeface="Verdana"/>
              <a:cs typeface="Verdana"/>
              <a:sym typeface="Verdana"/>
            </a:endParaRPr>
          </a:p>
        </p:txBody>
      </p:sp>
      <p:sp>
        <p:nvSpPr>
          <p:cNvPr id="70" name="Google Shape;70;p15"/>
          <p:cNvSpPr/>
          <p:nvPr/>
        </p:nvSpPr>
        <p:spPr>
          <a:xfrm>
            <a:off x="1116425" y="1076925"/>
            <a:ext cx="1885200" cy="18852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71" name="Google Shape;71;p15"/>
          <p:cNvSpPr txBox="1"/>
          <p:nvPr/>
        </p:nvSpPr>
        <p:spPr>
          <a:xfrm>
            <a:off x="1116400" y="2021900"/>
            <a:ext cx="1885200" cy="766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1300">
                <a:solidFill>
                  <a:srgbClr val="FFF7E1"/>
                </a:solidFill>
                <a:latin typeface="Verdana"/>
                <a:ea typeface="Verdana"/>
                <a:cs typeface="Verdana"/>
                <a:sym typeface="Verdana"/>
              </a:rPr>
              <a:t>Waarden </a:t>
            </a:r>
            <a:br>
              <a:rPr b="1" lang="nl" sz="1300">
                <a:solidFill>
                  <a:srgbClr val="FFF7E1"/>
                </a:solidFill>
                <a:latin typeface="Verdana"/>
                <a:ea typeface="Verdana"/>
                <a:cs typeface="Verdana"/>
                <a:sym typeface="Verdana"/>
              </a:rPr>
            </a:br>
            <a:r>
              <a:rPr lang="nl" sz="1300">
                <a:solidFill>
                  <a:srgbClr val="FFF7E1"/>
                </a:solidFill>
                <a:latin typeface="Verdana"/>
                <a:ea typeface="Verdana"/>
                <a:cs typeface="Verdana"/>
                <a:sym typeface="Verdana"/>
              </a:rPr>
              <a:t>gedreven</a:t>
            </a:r>
            <a:endParaRPr sz="1300">
              <a:solidFill>
                <a:srgbClr val="FFF7E1"/>
              </a:solidFill>
              <a:latin typeface="Verdana"/>
              <a:ea typeface="Verdana"/>
              <a:cs typeface="Verdana"/>
              <a:sym typeface="Verdana"/>
            </a:endParaRPr>
          </a:p>
        </p:txBody>
      </p:sp>
      <p:pic>
        <p:nvPicPr>
          <p:cNvPr id="72" name="Google Shape;72;p15"/>
          <p:cNvPicPr preferRelativeResize="0"/>
          <p:nvPr/>
        </p:nvPicPr>
        <p:blipFill>
          <a:blip r:embed="rId3">
            <a:alphaModFix/>
          </a:blip>
          <a:stretch>
            <a:fillRect/>
          </a:stretch>
        </p:blipFill>
        <p:spPr>
          <a:xfrm>
            <a:off x="1767589" y="1424925"/>
            <a:ext cx="582865" cy="523199"/>
          </a:xfrm>
          <a:prstGeom prst="rect">
            <a:avLst/>
          </a:prstGeom>
          <a:noFill/>
          <a:ln>
            <a:noFill/>
          </a:ln>
        </p:spPr>
      </p:pic>
      <p:sp>
        <p:nvSpPr>
          <p:cNvPr id="73" name="Google Shape;73;p15"/>
          <p:cNvSpPr/>
          <p:nvPr/>
        </p:nvSpPr>
        <p:spPr>
          <a:xfrm>
            <a:off x="3554825" y="1076925"/>
            <a:ext cx="1885200" cy="18852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74" name="Google Shape;74;p15"/>
          <p:cNvSpPr txBox="1"/>
          <p:nvPr/>
        </p:nvSpPr>
        <p:spPr>
          <a:xfrm>
            <a:off x="3554800" y="2021900"/>
            <a:ext cx="1885200" cy="766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1300">
                <a:solidFill>
                  <a:srgbClr val="FFF7E1"/>
                </a:solidFill>
                <a:latin typeface="Verdana"/>
                <a:ea typeface="Verdana"/>
                <a:cs typeface="Verdana"/>
                <a:sym typeface="Verdana"/>
              </a:rPr>
              <a:t>Positieve </a:t>
            </a:r>
            <a:r>
              <a:rPr lang="nl" sz="1300">
                <a:solidFill>
                  <a:srgbClr val="FFF7E1"/>
                </a:solidFill>
                <a:latin typeface="Verdana"/>
                <a:ea typeface="Verdana"/>
                <a:cs typeface="Verdana"/>
                <a:sym typeface="Verdana"/>
              </a:rPr>
              <a:t>gezondheid</a:t>
            </a:r>
            <a:endParaRPr sz="1300">
              <a:solidFill>
                <a:srgbClr val="FFF7E1"/>
              </a:solidFill>
              <a:latin typeface="Verdana"/>
              <a:ea typeface="Verdana"/>
              <a:cs typeface="Verdana"/>
              <a:sym typeface="Verdana"/>
            </a:endParaRPr>
          </a:p>
        </p:txBody>
      </p:sp>
      <p:pic>
        <p:nvPicPr>
          <p:cNvPr id="75" name="Google Shape;75;p15"/>
          <p:cNvPicPr preferRelativeResize="0"/>
          <p:nvPr/>
        </p:nvPicPr>
        <p:blipFill>
          <a:blip r:embed="rId3">
            <a:alphaModFix/>
          </a:blip>
          <a:stretch>
            <a:fillRect/>
          </a:stretch>
        </p:blipFill>
        <p:spPr>
          <a:xfrm>
            <a:off x="4205989" y="1424925"/>
            <a:ext cx="582865" cy="523199"/>
          </a:xfrm>
          <a:prstGeom prst="rect">
            <a:avLst/>
          </a:prstGeom>
          <a:noFill/>
          <a:ln>
            <a:noFill/>
          </a:ln>
        </p:spPr>
      </p:pic>
      <p:sp>
        <p:nvSpPr>
          <p:cNvPr id="76" name="Google Shape;76;p15"/>
          <p:cNvSpPr/>
          <p:nvPr/>
        </p:nvSpPr>
        <p:spPr>
          <a:xfrm>
            <a:off x="5993225" y="1076925"/>
            <a:ext cx="1885200" cy="18852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77" name="Google Shape;77;p15"/>
          <p:cNvSpPr txBox="1"/>
          <p:nvPr/>
        </p:nvSpPr>
        <p:spPr>
          <a:xfrm>
            <a:off x="5993200" y="2021900"/>
            <a:ext cx="1885200" cy="766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1300">
                <a:solidFill>
                  <a:srgbClr val="FFF7E1"/>
                </a:solidFill>
                <a:latin typeface="Verdana"/>
                <a:ea typeface="Verdana"/>
                <a:cs typeface="Verdana"/>
                <a:sym typeface="Verdana"/>
              </a:rPr>
              <a:t>Gehoord </a:t>
            </a:r>
            <a:r>
              <a:rPr lang="nl" sz="1300">
                <a:solidFill>
                  <a:srgbClr val="FFF7E1"/>
                </a:solidFill>
                <a:latin typeface="Verdana"/>
                <a:ea typeface="Verdana"/>
                <a:cs typeface="Verdana"/>
                <a:sym typeface="Verdana"/>
              </a:rPr>
              <a:t>en </a:t>
            </a:r>
            <a:r>
              <a:rPr b="1" lang="nl" sz="1300">
                <a:solidFill>
                  <a:srgbClr val="FFF7E1"/>
                </a:solidFill>
                <a:latin typeface="Verdana"/>
                <a:ea typeface="Verdana"/>
                <a:cs typeface="Verdana"/>
                <a:sym typeface="Verdana"/>
              </a:rPr>
              <a:t>gezien </a:t>
            </a:r>
            <a:r>
              <a:rPr lang="nl" sz="1300">
                <a:solidFill>
                  <a:srgbClr val="FFF7E1"/>
                </a:solidFill>
                <a:latin typeface="Verdana"/>
                <a:ea typeface="Verdana"/>
                <a:cs typeface="Verdana"/>
                <a:sym typeface="Verdana"/>
              </a:rPr>
              <a:t>worden</a:t>
            </a:r>
            <a:endParaRPr sz="1300">
              <a:solidFill>
                <a:srgbClr val="FFF7E1"/>
              </a:solidFill>
              <a:latin typeface="Verdana"/>
              <a:ea typeface="Verdana"/>
              <a:cs typeface="Verdana"/>
              <a:sym typeface="Verdana"/>
            </a:endParaRPr>
          </a:p>
        </p:txBody>
      </p:sp>
      <p:pic>
        <p:nvPicPr>
          <p:cNvPr id="78" name="Google Shape;78;p15"/>
          <p:cNvPicPr preferRelativeResize="0"/>
          <p:nvPr/>
        </p:nvPicPr>
        <p:blipFill>
          <a:blip r:embed="rId3">
            <a:alphaModFix/>
          </a:blip>
          <a:stretch>
            <a:fillRect/>
          </a:stretch>
        </p:blipFill>
        <p:spPr>
          <a:xfrm>
            <a:off x="6644389" y="1424925"/>
            <a:ext cx="582865" cy="523199"/>
          </a:xfrm>
          <a:prstGeom prst="rect">
            <a:avLst/>
          </a:prstGeom>
          <a:noFill/>
          <a:ln>
            <a:noFill/>
          </a:ln>
        </p:spPr>
      </p:pic>
      <p:sp>
        <p:nvSpPr>
          <p:cNvPr id="79" name="Google Shape;79;p15"/>
          <p:cNvSpPr/>
          <p:nvPr/>
        </p:nvSpPr>
        <p:spPr>
          <a:xfrm>
            <a:off x="2335625" y="2886675"/>
            <a:ext cx="1885200" cy="18852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80" name="Google Shape;80;p15"/>
          <p:cNvSpPr txBox="1"/>
          <p:nvPr/>
        </p:nvSpPr>
        <p:spPr>
          <a:xfrm>
            <a:off x="2335600" y="3755450"/>
            <a:ext cx="1885200" cy="766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1300">
                <a:solidFill>
                  <a:srgbClr val="FFF7E0"/>
                </a:solidFill>
                <a:latin typeface="Verdana"/>
                <a:ea typeface="Verdana"/>
                <a:cs typeface="Verdana"/>
                <a:sym typeface="Verdana"/>
              </a:rPr>
              <a:t>Eigen regie: </a:t>
            </a:r>
            <a:r>
              <a:rPr lang="nl" sz="1300">
                <a:solidFill>
                  <a:srgbClr val="FFF7E0"/>
                </a:solidFill>
                <a:latin typeface="Verdana"/>
                <a:ea typeface="Verdana"/>
                <a:cs typeface="Verdana"/>
                <a:sym typeface="Verdana"/>
              </a:rPr>
              <a:t>digitaal, hybride, fysiek</a:t>
            </a:r>
            <a:endParaRPr sz="1300">
              <a:solidFill>
                <a:srgbClr val="FFF7E0"/>
              </a:solidFill>
              <a:latin typeface="Verdana"/>
              <a:ea typeface="Verdana"/>
              <a:cs typeface="Verdana"/>
              <a:sym typeface="Verdana"/>
            </a:endParaRPr>
          </a:p>
        </p:txBody>
      </p:sp>
      <p:pic>
        <p:nvPicPr>
          <p:cNvPr id="81" name="Google Shape;81;p15"/>
          <p:cNvPicPr preferRelativeResize="0"/>
          <p:nvPr/>
        </p:nvPicPr>
        <p:blipFill>
          <a:blip r:embed="rId3">
            <a:alphaModFix/>
          </a:blip>
          <a:stretch>
            <a:fillRect/>
          </a:stretch>
        </p:blipFill>
        <p:spPr>
          <a:xfrm>
            <a:off x="2986789" y="3158475"/>
            <a:ext cx="582865" cy="523199"/>
          </a:xfrm>
          <a:prstGeom prst="rect">
            <a:avLst/>
          </a:prstGeom>
          <a:noFill/>
          <a:ln>
            <a:noFill/>
          </a:ln>
        </p:spPr>
      </p:pic>
      <p:sp>
        <p:nvSpPr>
          <p:cNvPr id="82" name="Google Shape;82;p15"/>
          <p:cNvSpPr/>
          <p:nvPr/>
        </p:nvSpPr>
        <p:spPr>
          <a:xfrm>
            <a:off x="4774025" y="2886675"/>
            <a:ext cx="1885200" cy="18852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83" name="Google Shape;83;p15"/>
          <p:cNvSpPr txBox="1"/>
          <p:nvPr/>
        </p:nvSpPr>
        <p:spPr>
          <a:xfrm>
            <a:off x="4774000" y="3755450"/>
            <a:ext cx="1885200" cy="766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1300">
                <a:solidFill>
                  <a:srgbClr val="FFF7E0"/>
                </a:solidFill>
                <a:latin typeface="Verdana"/>
                <a:ea typeface="Verdana"/>
                <a:cs typeface="Verdana"/>
                <a:sym typeface="Verdana"/>
              </a:rPr>
              <a:t>Samenwerken </a:t>
            </a:r>
            <a:br>
              <a:rPr b="1" lang="nl" sz="1300">
                <a:solidFill>
                  <a:srgbClr val="FFF7E0"/>
                </a:solidFill>
                <a:latin typeface="Verdana"/>
                <a:ea typeface="Verdana"/>
                <a:cs typeface="Verdana"/>
                <a:sym typeface="Verdana"/>
              </a:rPr>
            </a:br>
            <a:r>
              <a:rPr lang="nl" sz="1300">
                <a:solidFill>
                  <a:srgbClr val="FFF7E0"/>
                </a:solidFill>
                <a:latin typeface="Verdana"/>
                <a:ea typeface="Verdana"/>
                <a:cs typeface="Verdana"/>
                <a:sym typeface="Verdana"/>
              </a:rPr>
              <a:t>met alle zorg-</a:t>
            </a:r>
            <a:endParaRPr sz="1300">
              <a:solidFill>
                <a:srgbClr val="FFF7E0"/>
              </a:solidFill>
              <a:latin typeface="Verdana"/>
              <a:ea typeface="Verdana"/>
              <a:cs typeface="Verdana"/>
              <a:sym typeface="Verdana"/>
            </a:endParaRPr>
          </a:p>
          <a:p>
            <a:pPr indent="0" lvl="0" marL="0" rtl="0" algn="ctr">
              <a:lnSpc>
                <a:spcPct val="100000"/>
              </a:lnSpc>
              <a:spcBef>
                <a:spcPts val="0"/>
              </a:spcBef>
              <a:spcAft>
                <a:spcPts val="0"/>
              </a:spcAft>
              <a:buNone/>
            </a:pPr>
            <a:r>
              <a:rPr lang="nl" sz="1300">
                <a:solidFill>
                  <a:srgbClr val="FFF7E0"/>
                </a:solidFill>
                <a:latin typeface="Verdana"/>
                <a:ea typeface="Verdana"/>
                <a:cs typeface="Verdana"/>
                <a:sym typeface="Verdana"/>
              </a:rPr>
              <a:t>instanties</a:t>
            </a:r>
            <a:endParaRPr sz="1300">
              <a:solidFill>
                <a:srgbClr val="FFF7E0"/>
              </a:solidFill>
              <a:latin typeface="Verdana"/>
              <a:ea typeface="Verdana"/>
              <a:cs typeface="Verdana"/>
              <a:sym typeface="Verdana"/>
            </a:endParaRPr>
          </a:p>
        </p:txBody>
      </p:sp>
      <p:pic>
        <p:nvPicPr>
          <p:cNvPr id="84" name="Google Shape;84;p15"/>
          <p:cNvPicPr preferRelativeResize="0"/>
          <p:nvPr/>
        </p:nvPicPr>
        <p:blipFill>
          <a:blip r:embed="rId3">
            <a:alphaModFix/>
          </a:blip>
          <a:stretch>
            <a:fillRect/>
          </a:stretch>
        </p:blipFill>
        <p:spPr>
          <a:xfrm>
            <a:off x="5425189" y="3158475"/>
            <a:ext cx="582865" cy="523199"/>
          </a:xfrm>
          <a:prstGeom prst="rect">
            <a:avLst/>
          </a:prstGeom>
          <a:noFill/>
          <a:ln>
            <a:noFill/>
          </a:ln>
        </p:spPr>
      </p:pic>
      <p:pic>
        <p:nvPicPr>
          <p:cNvPr id="85" name="Google Shape;85;p15"/>
          <p:cNvPicPr preferRelativeResize="0"/>
          <p:nvPr/>
        </p:nvPicPr>
        <p:blipFill rotWithShape="1">
          <a:blip r:embed="rId4">
            <a:alphaModFix/>
          </a:blip>
          <a:srcRect b="42256" l="0" r="36386" t="0"/>
          <a:stretch/>
        </p:blipFill>
        <p:spPr>
          <a:xfrm>
            <a:off x="6616425" y="1583875"/>
            <a:ext cx="2527576" cy="35596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6"/>
          <p:cNvSpPr txBox="1"/>
          <p:nvPr/>
        </p:nvSpPr>
        <p:spPr>
          <a:xfrm>
            <a:off x="449025" y="368850"/>
            <a:ext cx="6167400" cy="198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Hoe werkt </a:t>
            </a:r>
            <a:br>
              <a:rPr b="1" lang="nl" sz="2200">
                <a:solidFill>
                  <a:srgbClr val="2A3861"/>
                </a:solidFill>
                <a:latin typeface="Verdana"/>
                <a:ea typeface="Verdana"/>
                <a:cs typeface="Verdana"/>
                <a:sym typeface="Verdana"/>
              </a:rPr>
            </a:br>
            <a:r>
              <a:rPr b="1" lang="nl" sz="2200">
                <a:solidFill>
                  <a:srgbClr val="2A3861"/>
                </a:solidFill>
                <a:latin typeface="Verdana"/>
                <a:ea typeface="Verdana"/>
                <a:cs typeface="Verdana"/>
                <a:sym typeface="Verdana"/>
              </a:rPr>
              <a:t>mensgerichte </a:t>
            </a:r>
            <a:br>
              <a:rPr b="1" lang="nl" sz="2200">
                <a:solidFill>
                  <a:srgbClr val="2A3861"/>
                </a:solidFill>
                <a:latin typeface="Verdana"/>
                <a:ea typeface="Verdana"/>
                <a:cs typeface="Verdana"/>
                <a:sym typeface="Verdana"/>
              </a:rPr>
            </a:br>
            <a:r>
              <a:rPr b="1" lang="nl" sz="2200">
                <a:solidFill>
                  <a:srgbClr val="2A3861"/>
                </a:solidFill>
                <a:latin typeface="Verdana"/>
                <a:ea typeface="Verdana"/>
                <a:cs typeface="Verdana"/>
                <a:sym typeface="Verdana"/>
              </a:rPr>
              <a:t>zorg?</a:t>
            </a:r>
            <a:endParaRPr b="1" sz="2200">
              <a:solidFill>
                <a:srgbClr val="2A3861"/>
              </a:solidFill>
              <a:latin typeface="Verdana"/>
              <a:ea typeface="Verdana"/>
              <a:cs typeface="Verdana"/>
              <a:sym typeface="Verdana"/>
            </a:endParaRPr>
          </a:p>
          <a:p>
            <a:pPr indent="0" lvl="0" marL="0" rtl="0" algn="l">
              <a:lnSpc>
                <a:spcPct val="115000"/>
              </a:lnSpc>
              <a:spcBef>
                <a:spcPts val="0"/>
              </a:spcBef>
              <a:spcAft>
                <a:spcPts val="0"/>
              </a:spcAft>
              <a:buNone/>
            </a:pPr>
            <a:r>
              <a:t/>
            </a:r>
            <a:endParaRPr b="1" sz="2200">
              <a:solidFill>
                <a:srgbClr val="2A3861"/>
              </a:solidFill>
              <a:latin typeface="Verdana"/>
              <a:ea typeface="Verdana"/>
              <a:cs typeface="Verdana"/>
              <a:sym typeface="Verdana"/>
            </a:endParaRPr>
          </a:p>
          <a:p>
            <a:pPr indent="0" lvl="0" marL="0" rtl="0" algn="l">
              <a:lnSpc>
                <a:spcPct val="115000"/>
              </a:lnSpc>
              <a:spcBef>
                <a:spcPts val="0"/>
              </a:spcBef>
              <a:spcAft>
                <a:spcPts val="0"/>
              </a:spcAft>
              <a:buNone/>
            </a:pPr>
            <a:r>
              <a:rPr lang="nl" sz="1600">
                <a:solidFill>
                  <a:srgbClr val="2A3861"/>
                </a:solidFill>
                <a:latin typeface="Verdana"/>
                <a:ea typeface="Verdana"/>
                <a:cs typeface="Verdana"/>
                <a:sym typeface="Verdana"/>
              </a:rPr>
              <a:t>Zorg driehoek</a:t>
            </a:r>
            <a:endParaRPr b="1" sz="2200">
              <a:solidFill>
                <a:srgbClr val="2A3861"/>
              </a:solidFill>
              <a:latin typeface="Verdana"/>
              <a:ea typeface="Verdana"/>
              <a:cs typeface="Verdana"/>
              <a:sym typeface="Verdana"/>
            </a:endParaRPr>
          </a:p>
        </p:txBody>
      </p:sp>
      <p:sp>
        <p:nvSpPr>
          <p:cNvPr id="92" name="Google Shape;92;p16"/>
          <p:cNvSpPr/>
          <p:nvPr/>
        </p:nvSpPr>
        <p:spPr>
          <a:xfrm>
            <a:off x="3943685" y="1075025"/>
            <a:ext cx="3211800" cy="2777700"/>
          </a:xfrm>
          <a:prstGeom prst="triangle">
            <a:avLst>
              <a:gd fmla="val 50000" name="adj"/>
            </a:avLst>
          </a:prstGeom>
          <a:solidFill>
            <a:srgbClr val="2A3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6"/>
          <p:cNvSpPr txBox="1"/>
          <p:nvPr/>
        </p:nvSpPr>
        <p:spPr>
          <a:xfrm>
            <a:off x="4086895" y="548615"/>
            <a:ext cx="3000000" cy="4464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nl" sz="1700">
                <a:solidFill>
                  <a:srgbClr val="2A3861"/>
                </a:solidFill>
                <a:latin typeface="Verdana"/>
                <a:ea typeface="Verdana"/>
                <a:cs typeface="Verdana"/>
                <a:sym typeface="Verdana"/>
              </a:rPr>
              <a:t>I</a:t>
            </a:r>
            <a:r>
              <a:rPr b="1" lang="nl" sz="1700">
                <a:solidFill>
                  <a:srgbClr val="2A3861"/>
                </a:solidFill>
                <a:latin typeface="Verdana"/>
                <a:ea typeface="Verdana"/>
                <a:cs typeface="Verdana"/>
                <a:sym typeface="Verdana"/>
              </a:rPr>
              <a:t>nformatie</a:t>
            </a:r>
            <a:endParaRPr b="1" sz="1700">
              <a:solidFill>
                <a:srgbClr val="2A3861"/>
              </a:solidFill>
              <a:latin typeface="Verdana"/>
              <a:ea typeface="Verdana"/>
              <a:cs typeface="Verdana"/>
              <a:sym typeface="Verdana"/>
            </a:endParaRPr>
          </a:p>
        </p:txBody>
      </p:sp>
      <p:grpSp>
        <p:nvGrpSpPr>
          <p:cNvPr id="94" name="Google Shape;94;p16"/>
          <p:cNvGrpSpPr/>
          <p:nvPr/>
        </p:nvGrpSpPr>
        <p:grpSpPr>
          <a:xfrm>
            <a:off x="4296574" y="562290"/>
            <a:ext cx="457500" cy="419057"/>
            <a:chOff x="513224" y="1142965"/>
            <a:chExt cx="457500" cy="419057"/>
          </a:xfrm>
        </p:grpSpPr>
        <p:sp>
          <p:nvSpPr>
            <p:cNvPr id="95" name="Google Shape;95;p16"/>
            <p:cNvSpPr/>
            <p:nvPr/>
          </p:nvSpPr>
          <p:spPr>
            <a:xfrm>
              <a:off x="534169" y="11429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96" name="Google Shape;96;p16"/>
            <p:cNvSpPr txBox="1"/>
            <p:nvPr/>
          </p:nvSpPr>
          <p:spPr>
            <a:xfrm>
              <a:off x="513224" y="11465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1</a:t>
              </a:r>
              <a:endParaRPr b="1" sz="1500">
                <a:solidFill>
                  <a:srgbClr val="2A3861"/>
                </a:solidFill>
                <a:latin typeface="Verdana"/>
                <a:ea typeface="Verdana"/>
                <a:cs typeface="Verdana"/>
                <a:sym typeface="Verdana"/>
              </a:endParaRPr>
            </a:p>
          </p:txBody>
        </p:sp>
      </p:grpSp>
      <p:sp>
        <p:nvSpPr>
          <p:cNvPr id="97" name="Google Shape;97;p16"/>
          <p:cNvSpPr txBox="1"/>
          <p:nvPr/>
        </p:nvSpPr>
        <p:spPr>
          <a:xfrm>
            <a:off x="3093724" y="3928925"/>
            <a:ext cx="2136600" cy="446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1700">
                <a:solidFill>
                  <a:srgbClr val="2A3861"/>
                </a:solidFill>
                <a:latin typeface="Verdana"/>
                <a:ea typeface="Verdana"/>
                <a:cs typeface="Verdana"/>
                <a:sym typeface="Verdana"/>
              </a:rPr>
              <a:t>Communicatie</a:t>
            </a:r>
            <a:endParaRPr b="1" sz="1700">
              <a:solidFill>
                <a:srgbClr val="2A3861"/>
              </a:solidFill>
              <a:latin typeface="Verdana"/>
              <a:ea typeface="Verdana"/>
              <a:cs typeface="Verdana"/>
              <a:sym typeface="Verdana"/>
            </a:endParaRPr>
          </a:p>
        </p:txBody>
      </p:sp>
      <p:grpSp>
        <p:nvGrpSpPr>
          <p:cNvPr id="98" name="Google Shape;98;p16"/>
          <p:cNvGrpSpPr/>
          <p:nvPr/>
        </p:nvGrpSpPr>
        <p:grpSpPr>
          <a:xfrm>
            <a:off x="2516199" y="3942590"/>
            <a:ext cx="457500" cy="419057"/>
            <a:chOff x="513224" y="1142965"/>
            <a:chExt cx="457500" cy="419057"/>
          </a:xfrm>
        </p:grpSpPr>
        <p:sp>
          <p:nvSpPr>
            <p:cNvPr id="99" name="Google Shape;99;p16"/>
            <p:cNvSpPr/>
            <p:nvPr/>
          </p:nvSpPr>
          <p:spPr>
            <a:xfrm>
              <a:off x="534169" y="11429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00" name="Google Shape;100;p16"/>
            <p:cNvSpPr txBox="1"/>
            <p:nvPr/>
          </p:nvSpPr>
          <p:spPr>
            <a:xfrm>
              <a:off x="513224" y="11465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2</a:t>
              </a:r>
              <a:endParaRPr b="1" sz="1500">
                <a:solidFill>
                  <a:srgbClr val="2A3861"/>
                </a:solidFill>
                <a:latin typeface="Verdana"/>
                <a:ea typeface="Verdana"/>
                <a:cs typeface="Verdana"/>
                <a:sym typeface="Verdana"/>
              </a:endParaRPr>
            </a:p>
          </p:txBody>
        </p:sp>
      </p:grpSp>
      <p:sp>
        <p:nvSpPr>
          <p:cNvPr id="101" name="Google Shape;101;p16"/>
          <p:cNvSpPr txBox="1"/>
          <p:nvPr/>
        </p:nvSpPr>
        <p:spPr>
          <a:xfrm>
            <a:off x="7056124" y="3928925"/>
            <a:ext cx="2136600" cy="446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1700">
                <a:solidFill>
                  <a:srgbClr val="2A3861"/>
                </a:solidFill>
                <a:latin typeface="Verdana"/>
                <a:ea typeface="Verdana"/>
                <a:cs typeface="Verdana"/>
                <a:sym typeface="Verdana"/>
              </a:rPr>
              <a:t>Participatie</a:t>
            </a:r>
            <a:endParaRPr b="1" sz="1700">
              <a:solidFill>
                <a:srgbClr val="2A3861"/>
              </a:solidFill>
              <a:latin typeface="Verdana"/>
              <a:ea typeface="Verdana"/>
              <a:cs typeface="Verdana"/>
              <a:sym typeface="Verdana"/>
            </a:endParaRPr>
          </a:p>
        </p:txBody>
      </p:sp>
      <p:grpSp>
        <p:nvGrpSpPr>
          <p:cNvPr id="102" name="Google Shape;102;p16"/>
          <p:cNvGrpSpPr/>
          <p:nvPr/>
        </p:nvGrpSpPr>
        <p:grpSpPr>
          <a:xfrm>
            <a:off x="6478599" y="3942590"/>
            <a:ext cx="457500" cy="419057"/>
            <a:chOff x="513224" y="1142965"/>
            <a:chExt cx="457500" cy="419057"/>
          </a:xfrm>
        </p:grpSpPr>
        <p:sp>
          <p:nvSpPr>
            <p:cNvPr id="103" name="Google Shape;103;p16"/>
            <p:cNvSpPr/>
            <p:nvPr/>
          </p:nvSpPr>
          <p:spPr>
            <a:xfrm>
              <a:off x="534169" y="11429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04" name="Google Shape;104;p16"/>
            <p:cNvSpPr txBox="1"/>
            <p:nvPr/>
          </p:nvSpPr>
          <p:spPr>
            <a:xfrm>
              <a:off x="513224" y="11465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3</a:t>
              </a:r>
              <a:endParaRPr b="1" sz="1500">
                <a:solidFill>
                  <a:srgbClr val="2A3861"/>
                </a:solidFill>
                <a:latin typeface="Verdana"/>
                <a:ea typeface="Verdana"/>
                <a:cs typeface="Verdana"/>
                <a:sym typeface="Verdana"/>
              </a:endParaRPr>
            </a:p>
          </p:txBody>
        </p:sp>
      </p:grpSp>
      <p:cxnSp>
        <p:nvCxnSpPr>
          <p:cNvPr id="105" name="Google Shape;105;p16"/>
          <p:cNvCxnSpPr/>
          <p:nvPr/>
        </p:nvCxnSpPr>
        <p:spPr>
          <a:xfrm flipH="1">
            <a:off x="3771900" y="1302950"/>
            <a:ext cx="1257300" cy="2137500"/>
          </a:xfrm>
          <a:prstGeom prst="straightConnector1">
            <a:avLst/>
          </a:prstGeom>
          <a:noFill/>
          <a:ln cap="flat" cmpd="sng" w="9525">
            <a:solidFill>
              <a:srgbClr val="2A3861"/>
            </a:solidFill>
            <a:prstDash val="solid"/>
            <a:round/>
            <a:headEnd len="med" w="med" type="none"/>
            <a:tailEnd len="med" w="med" type="triangle"/>
          </a:ln>
        </p:spPr>
      </p:cxnSp>
      <p:cxnSp>
        <p:nvCxnSpPr>
          <p:cNvPr id="106" name="Google Shape;106;p16"/>
          <p:cNvCxnSpPr/>
          <p:nvPr/>
        </p:nvCxnSpPr>
        <p:spPr>
          <a:xfrm rot="10800000">
            <a:off x="6101500" y="1291550"/>
            <a:ext cx="1211700" cy="2160300"/>
          </a:xfrm>
          <a:prstGeom prst="straightConnector1">
            <a:avLst/>
          </a:prstGeom>
          <a:noFill/>
          <a:ln cap="flat" cmpd="sng" w="9525">
            <a:solidFill>
              <a:srgbClr val="2A3861"/>
            </a:solidFill>
            <a:prstDash val="solid"/>
            <a:round/>
            <a:headEnd len="med" w="med" type="none"/>
            <a:tailEnd len="med" w="med" type="triangle"/>
          </a:ln>
        </p:spPr>
      </p:cxnSp>
      <p:cxnSp>
        <p:nvCxnSpPr>
          <p:cNvPr id="107" name="Google Shape;107;p16"/>
          <p:cNvCxnSpPr>
            <a:stCxn id="97" idx="3"/>
          </p:cNvCxnSpPr>
          <p:nvPr/>
        </p:nvCxnSpPr>
        <p:spPr>
          <a:xfrm>
            <a:off x="5230324" y="4152125"/>
            <a:ext cx="964800" cy="0"/>
          </a:xfrm>
          <a:prstGeom prst="straightConnector1">
            <a:avLst/>
          </a:prstGeom>
          <a:noFill/>
          <a:ln cap="flat" cmpd="sng" w="9525">
            <a:solidFill>
              <a:schemeClr val="dk2"/>
            </a:solidFill>
            <a:prstDash val="solid"/>
            <a:round/>
            <a:headEnd len="med" w="med" type="none"/>
            <a:tailEnd len="med" w="med" type="triangle"/>
          </a:ln>
        </p:spPr>
      </p:cxnSp>
      <p:pic>
        <p:nvPicPr>
          <p:cNvPr id="108" name="Google Shape;108;p16"/>
          <p:cNvPicPr preferRelativeResize="0"/>
          <p:nvPr/>
        </p:nvPicPr>
        <p:blipFill>
          <a:blip r:embed="rId3">
            <a:alphaModFix/>
          </a:blip>
          <a:stretch>
            <a:fillRect/>
          </a:stretch>
        </p:blipFill>
        <p:spPr>
          <a:xfrm>
            <a:off x="5258139" y="2571750"/>
            <a:ext cx="582865" cy="5231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7"/>
          <p:cNvSpPr txBox="1"/>
          <p:nvPr/>
        </p:nvSpPr>
        <p:spPr>
          <a:xfrm>
            <a:off x="449025" y="368850"/>
            <a:ext cx="6167400" cy="523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Hoe is het nu?</a:t>
            </a:r>
            <a:endParaRPr sz="400">
              <a:solidFill>
                <a:srgbClr val="2A3861"/>
              </a:solidFill>
              <a:latin typeface="Verdana"/>
              <a:ea typeface="Verdana"/>
              <a:cs typeface="Verdana"/>
              <a:sym typeface="Verdana"/>
            </a:endParaRPr>
          </a:p>
        </p:txBody>
      </p:sp>
      <p:sp>
        <p:nvSpPr>
          <p:cNvPr id="115" name="Google Shape;115;p17"/>
          <p:cNvSpPr/>
          <p:nvPr/>
        </p:nvSpPr>
        <p:spPr>
          <a:xfrm>
            <a:off x="628650" y="1752600"/>
            <a:ext cx="2194500" cy="2742900"/>
          </a:xfrm>
          <a:prstGeom prst="roundRect">
            <a:avLst>
              <a:gd fmla="val 11980" name="adj"/>
            </a:avLst>
          </a:prstGeom>
          <a:solidFill>
            <a:srgbClr val="FFF7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7"/>
          <p:cNvSpPr/>
          <p:nvPr/>
        </p:nvSpPr>
        <p:spPr>
          <a:xfrm>
            <a:off x="1163550" y="1220610"/>
            <a:ext cx="1124700" cy="11247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17" name="Google Shape;117;p17"/>
          <p:cNvSpPr txBox="1"/>
          <p:nvPr/>
        </p:nvSpPr>
        <p:spPr>
          <a:xfrm>
            <a:off x="628650" y="2666250"/>
            <a:ext cx="2194500" cy="13392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lang="nl" sz="1500">
                <a:solidFill>
                  <a:srgbClr val="2A3861"/>
                </a:solidFill>
                <a:latin typeface="Verdana"/>
                <a:ea typeface="Verdana"/>
                <a:cs typeface="Verdana"/>
                <a:sym typeface="Verdana"/>
              </a:rPr>
              <a:t>Landelijk: </a:t>
            </a:r>
            <a:br>
              <a:rPr lang="nl" sz="1500">
                <a:solidFill>
                  <a:srgbClr val="2A3861"/>
                </a:solidFill>
                <a:latin typeface="Verdana"/>
                <a:ea typeface="Verdana"/>
                <a:cs typeface="Verdana"/>
                <a:sym typeface="Verdana"/>
              </a:rPr>
            </a:br>
            <a:r>
              <a:rPr b="1" lang="nl" sz="1500">
                <a:solidFill>
                  <a:srgbClr val="2A3861"/>
                </a:solidFill>
                <a:latin typeface="Verdana"/>
                <a:ea typeface="Verdana"/>
                <a:cs typeface="Verdana"/>
                <a:sym typeface="Verdana"/>
              </a:rPr>
              <a:t>Integraal Zorg Akkoord </a:t>
            </a:r>
            <a:r>
              <a:rPr lang="nl" sz="1500">
                <a:solidFill>
                  <a:srgbClr val="2A3861"/>
                </a:solidFill>
                <a:latin typeface="Verdana"/>
                <a:ea typeface="Verdana"/>
                <a:cs typeface="Verdana"/>
                <a:sym typeface="Verdana"/>
              </a:rPr>
              <a:t>per september </a:t>
            </a:r>
            <a:br>
              <a:rPr lang="nl" sz="1500">
                <a:solidFill>
                  <a:srgbClr val="2A3861"/>
                </a:solidFill>
                <a:latin typeface="Verdana"/>
                <a:ea typeface="Verdana"/>
                <a:cs typeface="Verdana"/>
                <a:sym typeface="Verdana"/>
              </a:rPr>
            </a:br>
            <a:r>
              <a:rPr lang="nl" sz="1500">
                <a:solidFill>
                  <a:srgbClr val="2A3861"/>
                </a:solidFill>
                <a:latin typeface="Verdana"/>
                <a:ea typeface="Verdana"/>
                <a:cs typeface="Verdana"/>
                <a:sym typeface="Verdana"/>
              </a:rPr>
              <a:t>2022</a:t>
            </a:r>
            <a:endParaRPr sz="1500">
              <a:solidFill>
                <a:srgbClr val="2A3861"/>
              </a:solidFill>
              <a:latin typeface="Verdana"/>
              <a:ea typeface="Verdana"/>
              <a:cs typeface="Verdana"/>
              <a:sym typeface="Verdana"/>
            </a:endParaRPr>
          </a:p>
        </p:txBody>
      </p:sp>
      <p:sp>
        <p:nvSpPr>
          <p:cNvPr id="118" name="Google Shape;118;p17"/>
          <p:cNvSpPr txBox="1"/>
          <p:nvPr/>
        </p:nvSpPr>
        <p:spPr>
          <a:xfrm>
            <a:off x="1106850" y="1483585"/>
            <a:ext cx="1238100" cy="6156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2800">
                <a:solidFill>
                  <a:schemeClr val="lt1"/>
                </a:solidFill>
                <a:latin typeface="Verdana"/>
                <a:ea typeface="Verdana"/>
                <a:cs typeface="Verdana"/>
                <a:sym typeface="Verdana"/>
              </a:rPr>
              <a:t>1</a:t>
            </a:r>
            <a:endParaRPr b="1" sz="2800">
              <a:solidFill>
                <a:schemeClr val="lt1"/>
              </a:solidFill>
              <a:latin typeface="Verdana"/>
              <a:ea typeface="Verdana"/>
              <a:cs typeface="Verdana"/>
              <a:sym typeface="Verdana"/>
            </a:endParaRPr>
          </a:p>
        </p:txBody>
      </p:sp>
      <p:sp>
        <p:nvSpPr>
          <p:cNvPr id="119" name="Google Shape;119;p17"/>
          <p:cNvSpPr/>
          <p:nvPr/>
        </p:nvSpPr>
        <p:spPr>
          <a:xfrm>
            <a:off x="3398525" y="1752600"/>
            <a:ext cx="2194500" cy="2742900"/>
          </a:xfrm>
          <a:prstGeom prst="roundRect">
            <a:avLst>
              <a:gd fmla="val 11980" name="adj"/>
            </a:avLst>
          </a:prstGeom>
          <a:solidFill>
            <a:srgbClr val="FFF7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7"/>
          <p:cNvSpPr/>
          <p:nvPr/>
        </p:nvSpPr>
        <p:spPr>
          <a:xfrm>
            <a:off x="3933425" y="1220610"/>
            <a:ext cx="1124700" cy="11247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21" name="Google Shape;121;p17"/>
          <p:cNvSpPr txBox="1"/>
          <p:nvPr/>
        </p:nvSpPr>
        <p:spPr>
          <a:xfrm>
            <a:off x="3398525" y="2666250"/>
            <a:ext cx="2194500" cy="13392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lang="nl" sz="1500">
                <a:solidFill>
                  <a:srgbClr val="2A3861"/>
                </a:solidFill>
                <a:latin typeface="Verdana"/>
                <a:ea typeface="Verdana"/>
                <a:cs typeface="Verdana"/>
                <a:sym typeface="Verdana"/>
              </a:rPr>
              <a:t>Veel </a:t>
            </a:r>
            <a:br>
              <a:rPr lang="nl" sz="1500">
                <a:solidFill>
                  <a:srgbClr val="2A3861"/>
                </a:solidFill>
                <a:latin typeface="Verdana"/>
                <a:ea typeface="Verdana"/>
                <a:cs typeface="Verdana"/>
                <a:sym typeface="Verdana"/>
              </a:rPr>
            </a:br>
            <a:r>
              <a:rPr lang="nl" sz="1500">
                <a:solidFill>
                  <a:srgbClr val="2A3861"/>
                </a:solidFill>
                <a:latin typeface="Verdana"/>
                <a:ea typeface="Verdana"/>
                <a:cs typeface="Verdana"/>
                <a:sym typeface="Verdana"/>
              </a:rPr>
              <a:t>Eilandjeswerk: </a:t>
            </a:r>
            <a:br>
              <a:rPr lang="nl" sz="1500">
                <a:solidFill>
                  <a:srgbClr val="2A3861"/>
                </a:solidFill>
                <a:latin typeface="Verdana"/>
                <a:ea typeface="Verdana"/>
                <a:cs typeface="Verdana"/>
                <a:sym typeface="Verdana"/>
              </a:rPr>
            </a:br>
            <a:r>
              <a:rPr lang="nl" sz="1500">
                <a:solidFill>
                  <a:srgbClr val="2A3861"/>
                </a:solidFill>
                <a:latin typeface="Verdana"/>
                <a:ea typeface="Verdana"/>
                <a:cs typeface="Verdana"/>
                <a:sym typeface="Verdana"/>
              </a:rPr>
              <a:t>maar </a:t>
            </a:r>
            <a:r>
              <a:rPr b="1" lang="nl" sz="1500">
                <a:solidFill>
                  <a:srgbClr val="2A3861"/>
                </a:solidFill>
                <a:latin typeface="Verdana"/>
                <a:ea typeface="Verdana"/>
                <a:cs typeface="Verdana"/>
                <a:sym typeface="Verdana"/>
              </a:rPr>
              <a:t>regionale samenwerking ontbreekt</a:t>
            </a:r>
            <a:endParaRPr b="1" sz="1500">
              <a:solidFill>
                <a:srgbClr val="2A3861"/>
              </a:solidFill>
              <a:latin typeface="Verdana"/>
              <a:ea typeface="Verdana"/>
              <a:cs typeface="Verdana"/>
              <a:sym typeface="Verdana"/>
            </a:endParaRPr>
          </a:p>
        </p:txBody>
      </p:sp>
      <p:sp>
        <p:nvSpPr>
          <p:cNvPr id="122" name="Google Shape;122;p17"/>
          <p:cNvSpPr txBox="1"/>
          <p:nvPr/>
        </p:nvSpPr>
        <p:spPr>
          <a:xfrm>
            <a:off x="3876725" y="1483585"/>
            <a:ext cx="1238100" cy="6156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2800">
                <a:solidFill>
                  <a:schemeClr val="lt1"/>
                </a:solidFill>
                <a:latin typeface="Verdana"/>
                <a:ea typeface="Verdana"/>
                <a:cs typeface="Verdana"/>
                <a:sym typeface="Verdana"/>
              </a:rPr>
              <a:t>2</a:t>
            </a:r>
            <a:endParaRPr b="1" sz="2800">
              <a:solidFill>
                <a:schemeClr val="lt1"/>
              </a:solidFill>
              <a:latin typeface="Verdana"/>
              <a:ea typeface="Verdana"/>
              <a:cs typeface="Verdana"/>
              <a:sym typeface="Verdana"/>
            </a:endParaRPr>
          </a:p>
        </p:txBody>
      </p:sp>
      <p:grpSp>
        <p:nvGrpSpPr>
          <p:cNvPr id="123" name="Google Shape;123;p17"/>
          <p:cNvGrpSpPr/>
          <p:nvPr/>
        </p:nvGrpSpPr>
        <p:grpSpPr>
          <a:xfrm>
            <a:off x="6126500" y="1220610"/>
            <a:ext cx="2194500" cy="3274890"/>
            <a:chOff x="628650" y="1220610"/>
            <a:chExt cx="2194500" cy="3274890"/>
          </a:xfrm>
        </p:grpSpPr>
        <p:sp>
          <p:nvSpPr>
            <p:cNvPr id="124" name="Google Shape;124;p17"/>
            <p:cNvSpPr/>
            <p:nvPr/>
          </p:nvSpPr>
          <p:spPr>
            <a:xfrm>
              <a:off x="628650" y="1752600"/>
              <a:ext cx="2194500" cy="2742900"/>
            </a:xfrm>
            <a:prstGeom prst="roundRect">
              <a:avLst>
                <a:gd fmla="val 11980" name="adj"/>
              </a:avLst>
            </a:prstGeom>
            <a:solidFill>
              <a:srgbClr val="FFF7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7"/>
            <p:cNvSpPr/>
            <p:nvPr/>
          </p:nvSpPr>
          <p:spPr>
            <a:xfrm>
              <a:off x="1163550" y="1220610"/>
              <a:ext cx="1124700" cy="1124700"/>
            </a:xfrm>
            <a:prstGeom prst="ellipse">
              <a:avLst/>
            </a:prstGeom>
            <a:solidFill>
              <a:srgbClr val="2A386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26" name="Google Shape;126;p17"/>
            <p:cNvSpPr txBox="1"/>
            <p:nvPr/>
          </p:nvSpPr>
          <p:spPr>
            <a:xfrm>
              <a:off x="628650" y="2590050"/>
              <a:ext cx="2194500" cy="15699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Geen overkoepelende, stuwende </a:t>
              </a:r>
              <a:br>
                <a:rPr b="1" lang="nl" sz="1500">
                  <a:solidFill>
                    <a:srgbClr val="2A3861"/>
                  </a:solidFill>
                  <a:latin typeface="Verdana"/>
                  <a:ea typeface="Verdana"/>
                  <a:cs typeface="Verdana"/>
                  <a:sym typeface="Verdana"/>
                </a:rPr>
              </a:br>
              <a:r>
                <a:rPr b="1" lang="nl" sz="1500">
                  <a:solidFill>
                    <a:srgbClr val="2A3861"/>
                  </a:solidFill>
                  <a:latin typeface="Verdana"/>
                  <a:ea typeface="Verdana"/>
                  <a:cs typeface="Verdana"/>
                  <a:sym typeface="Verdana"/>
                </a:rPr>
                <a:t>kracht </a:t>
              </a:r>
              <a:r>
                <a:rPr lang="nl" sz="1500">
                  <a:solidFill>
                    <a:srgbClr val="2A3861"/>
                  </a:solidFill>
                  <a:latin typeface="Verdana"/>
                  <a:ea typeface="Verdana"/>
                  <a:cs typeface="Verdana"/>
                  <a:sym typeface="Verdana"/>
                </a:rPr>
                <a:t>gericht op mensgerichte </a:t>
              </a:r>
              <a:br>
                <a:rPr lang="nl" sz="1500">
                  <a:solidFill>
                    <a:srgbClr val="2A3861"/>
                  </a:solidFill>
                  <a:latin typeface="Verdana"/>
                  <a:ea typeface="Verdana"/>
                  <a:cs typeface="Verdana"/>
                  <a:sym typeface="Verdana"/>
                </a:rPr>
              </a:br>
              <a:r>
                <a:rPr lang="nl" sz="1500">
                  <a:solidFill>
                    <a:srgbClr val="2A3861"/>
                  </a:solidFill>
                  <a:latin typeface="Verdana"/>
                  <a:ea typeface="Verdana"/>
                  <a:cs typeface="Verdana"/>
                  <a:sym typeface="Verdana"/>
                </a:rPr>
                <a:t>zorg</a:t>
              </a:r>
              <a:endParaRPr sz="1500">
                <a:solidFill>
                  <a:srgbClr val="2A3861"/>
                </a:solidFill>
                <a:latin typeface="Verdana"/>
                <a:ea typeface="Verdana"/>
                <a:cs typeface="Verdana"/>
                <a:sym typeface="Verdana"/>
              </a:endParaRPr>
            </a:p>
          </p:txBody>
        </p:sp>
        <p:sp>
          <p:nvSpPr>
            <p:cNvPr id="127" name="Google Shape;127;p17"/>
            <p:cNvSpPr txBox="1"/>
            <p:nvPr/>
          </p:nvSpPr>
          <p:spPr>
            <a:xfrm>
              <a:off x="1106850" y="1483585"/>
              <a:ext cx="1238100" cy="6156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2800">
                  <a:solidFill>
                    <a:schemeClr val="lt1"/>
                  </a:solidFill>
                  <a:latin typeface="Verdana"/>
                  <a:ea typeface="Verdana"/>
                  <a:cs typeface="Verdana"/>
                  <a:sym typeface="Verdana"/>
                </a:rPr>
                <a:t>3</a:t>
              </a:r>
              <a:endParaRPr b="1" sz="2800">
                <a:solidFill>
                  <a:schemeClr val="lt1"/>
                </a:solidFill>
                <a:latin typeface="Verdana"/>
                <a:ea typeface="Verdana"/>
                <a:cs typeface="Verdana"/>
                <a:sym typeface="Verdana"/>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8"/>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8"/>
          <p:cNvSpPr txBox="1"/>
          <p:nvPr/>
        </p:nvSpPr>
        <p:spPr>
          <a:xfrm>
            <a:off x="449025" y="368850"/>
            <a:ext cx="6167400" cy="523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Wie profiteert?</a:t>
            </a:r>
            <a:endParaRPr sz="400">
              <a:solidFill>
                <a:srgbClr val="2A3861"/>
              </a:solidFill>
              <a:latin typeface="Verdana"/>
              <a:ea typeface="Verdana"/>
              <a:cs typeface="Verdana"/>
              <a:sym typeface="Verdana"/>
            </a:endParaRPr>
          </a:p>
        </p:txBody>
      </p:sp>
      <p:sp>
        <p:nvSpPr>
          <p:cNvPr id="134" name="Google Shape;134;p18"/>
          <p:cNvSpPr txBox="1"/>
          <p:nvPr/>
        </p:nvSpPr>
        <p:spPr>
          <a:xfrm>
            <a:off x="1036100" y="1133555"/>
            <a:ext cx="3975000" cy="27756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1000"/>
              </a:spcBef>
              <a:spcAft>
                <a:spcPts val="0"/>
              </a:spcAft>
              <a:buNone/>
            </a:pPr>
            <a:r>
              <a:rPr b="1" lang="nl" sz="1500">
                <a:solidFill>
                  <a:srgbClr val="2A3861"/>
                </a:solidFill>
                <a:latin typeface="Verdana"/>
                <a:ea typeface="Verdana"/>
                <a:cs typeface="Verdana"/>
                <a:sym typeface="Verdana"/>
              </a:rPr>
              <a:t>De zorgvrager</a:t>
            </a:r>
            <a:endParaRPr b="1" sz="1500">
              <a:solidFill>
                <a:srgbClr val="2A3861"/>
              </a:solidFill>
              <a:latin typeface="Verdana"/>
              <a:ea typeface="Verdana"/>
              <a:cs typeface="Verdana"/>
              <a:sym typeface="Verdana"/>
            </a:endParaRPr>
          </a:p>
          <a:p>
            <a:pPr indent="0" lvl="0" marL="0" rtl="0" algn="l">
              <a:lnSpc>
                <a:spcPct val="200000"/>
              </a:lnSpc>
              <a:spcBef>
                <a:spcPts val="1000"/>
              </a:spcBef>
              <a:spcAft>
                <a:spcPts val="0"/>
              </a:spcAft>
              <a:buNone/>
            </a:pPr>
            <a:r>
              <a:rPr b="1" lang="nl" sz="1500">
                <a:solidFill>
                  <a:srgbClr val="2A3861"/>
                </a:solidFill>
                <a:latin typeface="Verdana"/>
                <a:ea typeface="Verdana"/>
                <a:cs typeface="Verdana"/>
                <a:sym typeface="Verdana"/>
              </a:rPr>
              <a:t>Alle instanties en zorgaanbieders</a:t>
            </a:r>
            <a:endParaRPr b="1" sz="1500">
              <a:solidFill>
                <a:srgbClr val="2A3861"/>
              </a:solidFill>
              <a:latin typeface="Verdana"/>
              <a:ea typeface="Verdana"/>
              <a:cs typeface="Verdana"/>
              <a:sym typeface="Verdana"/>
            </a:endParaRPr>
          </a:p>
          <a:p>
            <a:pPr indent="0" lvl="0" marL="0" rtl="0" algn="l">
              <a:lnSpc>
                <a:spcPct val="200000"/>
              </a:lnSpc>
              <a:spcBef>
                <a:spcPts val="1000"/>
              </a:spcBef>
              <a:spcAft>
                <a:spcPts val="0"/>
              </a:spcAft>
              <a:buNone/>
            </a:pPr>
            <a:r>
              <a:rPr b="1" lang="nl" sz="1500">
                <a:solidFill>
                  <a:srgbClr val="2A3861"/>
                </a:solidFill>
                <a:latin typeface="Verdana"/>
                <a:ea typeface="Verdana"/>
                <a:cs typeface="Verdana"/>
                <a:sym typeface="Verdana"/>
              </a:rPr>
              <a:t>De huisartsen en praktijken</a:t>
            </a:r>
            <a:endParaRPr b="1" sz="1500">
              <a:solidFill>
                <a:srgbClr val="2A3861"/>
              </a:solidFill>
              <a:latin typeface="Verdana"/>
              <a:ea typeface="Verdana"/>
              <a:cs typeface="Verdana"/>
              <a:sym typeface="Verdana"/>
            </a:endParaRPr>
          </a:p>
          <a:p>
            <a:pPr indent="0" lvl="0" marL="0" rtl="0" algn="l">
              <a:lnSpc>
                <a:spcPct val="200000"/>
              </a:lnSpc>
              <a:spcBef>
                <a:spcPts val="1000"/>
              </a:spcBef>
              <a:spcAft>
                <a:spcPts val="0"/>
              </a:spcAft>
              <a:buNone/>
            </a:pPr>
            <a:r>
              <a:rPr b="1" lang="nl" sz="1500">
                <a:solidFill>
                  <a:srgbClr val="2A3861"/>
                </a:solidFill>
                <a:latin typeface="Verdana"/>
                <a:ea typeface="Verdana"/>
                <a:cs typeface="Verdana"/>
                <a:sym typeface="Verdana"/>
              </a:rPr>
              <a:t>De gemeenten</a:t>
            </a:r>
            <a:endParaRPr b="1" sz="1500">
              <a:solidFill>
                <a:srgbClr val="2A3861"/>
              </a:solidFill>
              <a:latin typeface="Verdana"/>
              <a:ea typeface="Verdana"/>
              <a:cs typeface="Verdana"/>
              <a:sym typeface="Verdana"/>
            </a:endParaRPr>
          </a:p>
          <a:p>
            <a:pPr indent="0" lvl="0" marL="0" rtl="0" algn="l">
              <a:lnSpc>
                <a:spcPct val="200000"/>
              </a:lnSpc>
              <a:spcBef>
                <a:spcPts val="1000"/>
              </a:spcBef>
              <a:spcAft>
                <a:spcPts val="800"/>
              </a:spcAft>
              <a:buNone/>
            </a:pPr>
            <a:r>
              <a:rPr b="1" lang="nl" sz="1500">
                <a:solidFill>
                  <a:srgbClr val="2A3861"/>
                </a:solidFill>
                <a:latin typeface="Verdana"/>
                <a:ea typeface="Verdana"/>
                <a:cs typeface="Verdana"/>
                <a:sym typeface="Verdana"/>
              </a:rPr>
              <a:t>Overheid landelijk</a:t>
            </a:r>
            <a:endParaRPr b="1" sz="1500">
              <a:solidFill>
                <a:srgbClr val="2A3861"/>
              </a:solidFill>
              <a:latin typeface="Verdana"/>
              <a:ea typeface="Verdana"/>
              <a:cs typeface="Verdana"/>
              <a:sym typeface="Verdana"/>
            </a:endParaRPr>
          </a:p>
        </p:txBody>
      </p:sp>
      <p:sp>
        <p:nvSpPr>
          <p:cNvPr id="135" name="Google Shape;135;p18"/>
          <p:cNvSpPr txBox="1"/>
          <p:nvPr/>
        </p:nvSpPr>
        <p:spPr>
          <a:xfrm>
            <a:off x="508540" y="4277587"/>
            <a:ext cx="57183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800"/>
              </a:spcAft>
              <a:buNone/>
            </a:pPr>
            <a:r>
              <a:rPr b="1" i="1" lang="nl" sz="2000">
                <a:solidFill>
                  <a:srgbClr val="2A3861"/>
                </a:solidFill>
                <a:latin typeface="Verdana"/>
                <a:ea typeface="Verdana"/>
                <a:cs typeface="Verdana"/>
                <a:sym typeface="Verdana"/>
              </a:rPr>
              <a:t>Kortom: ALLE burgers!</a:t>
            </a:r>
            <a:endParaRPr b="1" i="1" sz="2000"/>
          </a:p>
        </p:txBody>
      </p:sp>
      <p:sp>
        <p:nvSpPr>
          <p:cNvPr id="136" name="Google Shape;136;p18"/>
          <p:cNvSpPr/>
          <p:nvPr/>
        </p:nvSpPr>
        <p:spPr>
          <a:xfrm>
            <a:off x="534169" y="17236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37" name="Google Shape;137;p18"/>
          <p:cNvSpPr/>
          <p:nvPr/>
        </p:nvSpPr>
        <p:spPr>
          <a:xfrm>
            <a:off x="534169" y="23043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38" name="Google Shape;138;p18"/>
          <p:cNvSpPr/>
          <p:nvPr/>
        </p:nvSpPr>
        <p:spPr>
          <a:xfrm>
            <a:off x="534169" y="28850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39" name="Google Shape;139;p18"/>
          <p:cNvSpPr/>
          <p:nvPr/>
        </p:nvSpPr>
        <p:spPr>
          <a:xfrm>
            <a:off x="534169" y="34657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40" name="Google Shape;140;p18"/>
          <p:cNvSpPr txBox="1"/>
          <p:nvPr/>
        </p:nvSpPr>
        <p:spPr>
          <a:xfrm>
            <a:off x="5141450" y="1134805"/>
            <a:ext cx="3975000" cy="27756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1000"/>
              </a:spcBef>
              <a:spcAft>
                <a:spcPts val="0"/>
              </a:spcAft>
              <a:buNone/>
            </a:pPr>
            <a:r>
              <a:rPr lang="nl" sz="1500">
                <a:solidFill>
                  <a:srgbClr val="2A3861"/>
                </a:solidFill>
                <a:latin typeface="Verdana"/>
                <a:ea typeface="Verdana"/>
                <a:cs typeface="Verdana"/>
                <a:sym typeface="Verdana"/>
              </a:rPr>
              <a:t>gehoord en gezien, aandacht</a:t>
            </a:r>
            <a:endParaRPr sz="1500">
              <a:solidFill>
                <a:srgbClr val="2A3861"/>
              </a:solidFill>
              <a:latin typeface="Verdana"/>
              <a:ea typeface="Verdana"/>
              <a:cs typeface="Verdana"/>
              <a:sym typeface="Verdana"/>
            </a:endParaRPr>
          </a:p>
          <a:p>
            <a:pPr indent="0" lvl="0" marL="0" rtl="0" algn="l">
              <a:lnSpc>
                <a:spcPct val="200000"/>
              </a:lnSpc>
              <a:spcBef>
                <a:spcPts val="1000"/>
              </a:spcBef>
              <a:spcAft>
                <a:spcPts val="0"/>
              </a:spcAft>
              <a:buNone/>
            </a:pPr>
            <a:r>
              <a:rPr lang="nl" sz="1500">
                <a:solidFill>
                  <a:srgbClr val="2A3861"/>
                </a:solidFill>
                <a:latin typeface="Verdana"/>
                <a:ea typeface="Verdana"/>
                <a:cs typeface="Verdana"/>
                <a:sym typeface="Verdana"/>
              </a:rPr>
              <a:t>stroomlijning </a:t>
            </a:r>
            <a:endParaRPr sz="1500">
              <a:solidFill>
                <a:srgbClr val="2A3861"/>
              </a:solidFill>
              <a:latin typeface="Verdana"/>
              <a:ea typeface="Verdana"/>
              <a:cs typeface="Verdana"/>
              <a:sym typeface="Verdana"/>
            </a:endParaRPr>
          </a:p>
          <a:p>
            <a:pPr indent="0" lvl="0" marL="0" rtl="0" algn="l">
              <a:lnSpc>
                <a:spcPct val="200000"/>
              </a:lnSpc>
              <a:spcBef>
                <a:spcPts val="1000"/>
              </a:spcBef>
              <a:spcAft>
                <a:spcPts val="0"/>
              </a:spcAft>
              <a:buNone/>
            </a:pPr>
            <a:r>
              <a:rPr lang="nl" sz="1500">
                <a:solidFill>
                  <a:srgbClr val="2A3861"/>
                </a:solidFill>
                <a:latin typeface="Verdana"/>
                <a:ea typeface="Verdana"/>
                <a:cs typeface="Verdana"/>
                <a:sym typeface="Verdana"/>
              </a:rPr>
              <a:t>samenwerking </a:t>
            </a:r>
            <a:endParaRPr sz="1500">
              <a:solidFill>
                <a:srgbClr val="2A3861"/>
              </a:solidFill>
              <a:latin typeface="Verdana"/>
              <a:ea typeface="Verdana"/>
              <a:cs typeface="Verdana"/>
              <a:sym typeface="Verdana"/>
            </a:endParaRPr>
          </a:p>
          <a:p>
            <a:pPr indent="0" lvl="0" marL="0" rtl="0" algn="l">
              <a:lnSpc>
                <a:spcPct val="200000"/>
              </a:lnSpc>
              <a:spcBef>
                <a:spcPts val="1000"/>
              </a:spcBef>
              <a:spcAft>
                <a:spcPts val="0"/>
              </a:spcAft>
              <a:buNone/>
            </a:pPr>
            <a:r>
              <a:rPr lang="nl" sz="1500">
                <a:solidFill>
                  <a:srgbClr val="2A3861"/>
                </a:solidFill>
                <a:latin typeface="Verdana"/>
                <a:ea typeface="Verdana"/>
                <a:cs typeface="Verdana"/>
                <a:sym typeface="Verdana"/>
              </a:rPr>
              <a:t>structuur en leefbaarheid </a:t>
            </a:r>
            <a:endParaRPr sz="1500">
              <a:solidFill>
                <a:srgbClr val="2A3861"/>
              </a:solidFill>
              <a:latin typeface="Verdana"/>
              <a:ea typeface="Verdana"/>
              <a:cs typeface="Verdana"/>
              <a:sym typeface="Verdana"/>
            </a:endParaRPr>
          </a:p>
          <a:p>
            <a:pPr indent="0" lvl="0" marL="0" rtl="0" algn="l">
              <a:lnSpc>
                <a:spcPct val="200000"/>
              </a:lnSpc>
              <a:spcBef>
                <a:spcPts val="1000"/>
              </a:spcBef>
              <a:spcAft>
                <a:spcPts val="800"/>
              </a:spcAft>
              <a:buNone/>
            </a:pPr>
            <a:r>
              <a:rPr lang="nl" sz="1500">
                <a:solidFill>
                  <a:srgbClr val="2A3861"/>
                </a:solidFill>
                <a:latin typeface="Verdana"/>
                <a:ea typeface="Verdana"/>
                <a:cs typeface="Verdana"/>
                <a:sym typeface="Verdana"/>
              </a:rPr>
              <a:t>kostenbesparing</a:t>
            </a:r>
            <a:endParaRPr sz="1500">
              <a:solidFill>
                <a:srgbClr val="2A3861"/>
              </a:solidFill>
              <a:latin typeface="Verdana"/>
              <a:ea typeface="Verdana"/>
              <a:cs typeface="Verdana"/>
              <a:sym typeface="Verdana"/>
            </a:endParaRPr>
          </a:p>
        </p:txBody>
      </p:sp>
      <p:grpSp>
        <p:nvGrpSpPr>
          <p:cNvPr id="141" name="Google Shape;141;p18"/>
          <p:cNvGrpSpPr/>
          <p:nvPr/>
        </p:nvGrpSpPr>
        <p:grpSpPr>
          <a:xfrm>
            <a:off x="513224" y="1142965"/>
            <a:ext cx="457500" cy="419057"/>
            <a:chOff x="513224" y="1142965"/>
            <a:chExt cx="457500" cy="419057"/>
          </a:xfrm>
        </p:grpSpPr>
        <p:sp>
          <p:nvSpPr>
            <p:cNvPr id="142" name="Google Shape;142;p18"/>
            <p:cNvSpPr/>
            <p:nvPr/>
          </p:nvSpPr>
          <p:spPr>
            <a:xfrm>
              <a:off x="534169" y="1142965"/>
              <a:ext cx="415500" cy="415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43" name="Google Shape;143;p18"/>
            <p:cNvSpPr txBox="1"/>
            <p:nvPr/>
          </p:nvSpPr>
          <p:spPr>
            <a:xfrm>
              <a:off x="513224" y="11465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1</a:t>
              </a:r>
              <a:endParaRPr b="1" sz="1500">
                <a:solidFill>
                  <a:srgbClr val="2A3861"/>
                </a:solidFill>
                <a:latin typeface="Verdana"/>
                <a:ea typeface="Verdana"/>
                <a:cs typeface="Verdana"/>
                <a:sym typeface="Verdana"/>
              </a:endParaRPr>
            </a:p>
          </p:txBody>
        </p:sp>
      </p:grpSp>
      <p:sp>
        <p:nvSpPr>
          <p:cNvPr id="144" name="Google Shape;144;p18"/>
          <p:cNvSpPr txBox="1"/>
          <p:nvPr/>
        </p:nvSpPr>
        <p:spPr>
          <a:xfrm>
            <a:off x="513224" y="17272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2</a:t>
            </a:r>
            <a:endParaRPr b="1" sz="1500">
              <a:solidFill>
                <a:srgbClr val="2A3861"/>
              </a:solidFill>
              <a:latin typeface="Verdana"/>
              <a:ea typeface="Verdana"/>
              <a:cs typeface="Verdana"/>
              <a:sym typeface="Verdana"/>
            </a:endParaRPr>
          </a:p>
        </p:txBody>
      </p:sp>
      <p:sp>
        <p:nvSpPr>
          <p:cNvPr id="145" name="Google Shape;145;p18"/>
          <p:cNvSpPr txBox="1"/>
          <p:nvPr/>
        </p:nvSpPr>
        <p:spPr>
          <a:xfrm>
            <a:off x="513224" y="23079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3</a:t>
            </a:r>
            <a:endParaRPr b="1" sz="1500">
              <a:solidFill>
                <a:srgbClr val="2A3861"/>
              </a:solidFill>
              <a:latin typeface="Verdana"/>
              <a:ea typeface="Verdana"/>
              <a:cs typeface="Verdana"/>
              <a:sym typeface="Verdana"/>
            </a:endParaRPr>
          </a:p>
        </p:txBody>
      </p:sp>
      <p:sp>
        <p:nvSpPr>
          <p:cNvPr id="146" name="Google Shape;146;p18"/>
          <p:cNvSpPr txBox="1"/>
          <p:nvPr/>
        </p:nvSpPr>
        <p:spPr>
          <a:xfrm>
            <a:off x="513224" y="28886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4</a:t>
            </a:r>
            <a:endParaRPr b="1" sz="1500">
              <a:solidFill>
                <a:srgbClr val="2A3861"/>
              </a:solidFill>
              <a:latin typeface="Verdana"/>
              <a:ea typeface="Verdana"/>
              <a:cs typeface="Verdana"/>
              <a:sym typeface="Verdana"/>
            </a:endParaRPr>
          </a:p>
        </p:txBody>
      </p:sp>
      <p:sp>
        <p:nvSpPr>
          <p:cNvPr id="147" name="Google Shape;147;p18"/>
          <p:cNvSpPr txBox="1"/>
          <p:nvPr/>
        </p:nvSpPr>
        <p:spPr>
          <a:xfrm>
            <a:off x="513224" y="3469322"/>
            <a:ext cx="457500" cy="415500"/>
          </a:xfrm>
          <a:prstGeom prst="rect">
            <a:avLst/>
          </a:prstGeom>
          <a:noFill/>
          <a:ln>
            <a:noFill/>
          </a:ln>
        </p:spPr>
        <p:txBody>
          <a:bodyPr anchorCtr="0" anchor="t" bIns="91425" lIns="91425" spcFirstLastPara="1" rIns="91425" wrap="square" tIns="91425">
            <a:spAutoFit/>
          </a:bodyPr>
          <a:lstStyle/>
          <a:p>
            <a:pPr indent="0" lvl="0" marL="0" rtl="0" algn="ctr">
              <a:lnSpc>
                <a:spcPct val="90000"/>
              </a:lnSpc>
              <a:spcBef>
                <a:spcPts val="0"/>
              </a:spcBef>
              <a:spcAft>
                <a:spcPts val="0"/>
              </a:spcAft>
              <a:buNone/>
            </a:pPr>
            <a:r>
              <a:rPr b="1" lang="nl" sz="1500">
                <a:solidFill>
                  <a:srgbClr val="2A3861"/>
                </a:solidFill>
                <a:latin typeface="Verdana"/>
                <a:ea typeface="Verdana"/>
                <a:cs typeface="Verdana"/>
                <a:sym typeface="Verdana"/>
              </a:rPr>
              <a:t>5</a:t>
            </a:r>
            <a:endParaRPr b="1" sz="1500">
              <a:solidFill>
                <a:srgbClr val="2A3861"/>
              </a:solidFill>
              <a:latin typeface="Verdana"/>
              <a:ea typeface="Verdana"/>
              <a:cs typeface="Verdana"/>
              <a:sym typeface="Verdana"/>
            </a:endParaRPr>
          </a:p>
        </p:txBody>
      </p:sp>
      <p:pic>
        <p:nvPicPr>
          <p:cNvPr id="148" name="Google Shape;148;p18"/>
          <p:cNvPicPr preferRelativeResize="0"/>
          <p:nvPr/>
        </p:nvPicPr>
        <p:blipFill>
          <a:blip r:embed="rId3">
            <a:alphaModFix/>
          </a:blip>
          <a:stretch>
            <a:fillRect/>
          </a:stretch>
        </p:blipFill>
        <p:spPr>
          <a:xfrm>
            <a:off x="4914070" y="1257010"/>
            <a:ext cx="112125" cy="202225"/>
          </a:xfrm>
          <a:prstGeom prst="rect">
            <a:avLst/>
          </a:prstGeom>
          <a:noFill/>
          <a:ln>
            <a:noFill/>
          </a:ln>
        </p:spPr>
      </p:pic>
      <p:pic>
        <p:nvPicPr>
          <p:cNvPr id="149" name="Google Shape;149;p18"/>
          <p:cNvPicPr preferRelativeResize="0"/>
          <p:nvPr/>
        </p:nvPicPr>
        <p:blipFill>
          <a:blip r:embed="rId3">
            <a:alphaModFix/>
          </a:blip>
          <a:stretch>
            <a:fillRect/>
          </a:stretch>
        </p:blipFill>
        <p:spPr>
          <a:xfrm>
            <a:off x="4914070" y="1834355"/>
            <a:ext cx="112125" cy="202225"/>
          </a:xfrm>
          <a:prstGeom prst="rect">
            <a:avLst/>
          </a:prstGeom>
          <a:noFill/>
          <a:ln>
            <a:noFill/>
          </a:ln>
        </p:spPr>
      </p:pic>
      <p:pic>
        <p:nvPicPr>
          <p:cNvPr id="150" name="Google Shape;150;p18"/>
          <p:cNvPicPr preferRelativeResize="0"/>
          <p:nvPr/>
        </p:nvPicPr>
        <p:blipFill>
          <a:blip r:embed="rId3">
            <a:alphaModFix/>
          </a:blip>
          <a:stretch>
            <a:fillRect/>
          </a:stretch>
        </p:blipFill>
        <p:spPr>
          <a:xfrm>
            <a:off x="4914070" y="2411705"/>
            <a:ext cx="112125" cy="202225"/>
          </a:xfrm>
          <a:prstGeom prst="rect">
            <a:avLst/>
          </a:prstGeom>
          <a:noFill/>
          <a:ln>
            <a:noFill/>
          </a:ln>
        </p:spPr>
      </p:pic>
      <p:pic>
        <p:nvPicPr>
          <p:cNvPr id="151" name="Google Shape;151;p18"/>
          <p:cNvPicPr preferRelativeResize="0"/>
          <p:nvPr/>
        </p:nvPicPr>
        <p:blipFill>
          <a:blip r:embed="rId3">
            <a:alphaModFix/>
          </a:blip>
          <a:stretch>
            <a:fillRect/>
          </a:stretch>
        </p:blipFill>
        <p:spPr>
          <a:xfrm>
            <a:off x="4914070" y="2989055"/>
            <a:ext cx="112125" cy="202225"/>
          </a:xfrm>
          <a:prstGeom prst="rect">
            <a:avLst/>
          </a:prstGeom>
          <a:noFill/>
          <a:ln>
            <a:noFill/>
          </a:ln>
        </p:spPr>
      </p:pic>
      <p:pic>
        <p:nvPicPr>
          <p:cNvPr id="152" name="Google Shape;152;p18"/>
          <p:cNvPicPr preferRelativeResize="0"/>
          <p:nvPr/>
        </p:nvPicPr>
        <p:blipFill>
          <a:blip r:embed="rId3">
            <a:alphaModFix/>
          </a:blip>
          <a:stretch>
            <a:fillRect/>
          </a:stretch>
        </p:blipFill>
        <p:spPr>
          <a:xfrm>
            <a:off x="4914070" y="3566405"/>
            <a:ext cx="112125" cy="202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9"/>
          <p:cNvSpPr/>
          <p:nvPr/>
        </p:nvSpPr>
        <p:spPr>
          <a:xfrm>
            <a:off x="-10800" y="0"/>
            <a:ext cx="9154800" cy="5143500"/>
          </a:xfrm>
          <a:prstGeom prst="rect">
            <a:avLst/>
          </a:prstGeom>
          <a:solidFill>
            <a:srgbClr val="2A3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9"/>
          <p:cNvSpPr/>
          <p:nvPr/>
        </p:nvSpPr>
        <p:spPr>
          <a:xfrm>
            <a:off x="4904100" y="1183325"/>
            <a:ext cx="5143500" cy="5143500"/>
          </a:xfrm>
          <a:prstGeom prst="ellipse">
            <a:avLst/>
          </a:prstGeom>
          <a:solidFill>
            <a:srgbClr val="FFF7E1"/>
          </a:solid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a:p>
        </p:txBody>
      </p:sp>
      <p:sp>
        <p:nvSpPr>
          <p:cNvPr id="159" name="Google Shape;159;p19"/>
          <p:cNvSpPr txBox="1"/>
          <p:nvPr/>
        </p:nvSpPr>
        <p:spPr>
          <a:xfrm>
            <a:off x="903625" y="812550"/>
            <a:ext cx="4239900" cy="1759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3100">
                <a:solidFill>
                  <a:srgbClr val="FFF7E1"/>
                </a:solidFill>
                <a:latin typeface="Verdana"/>
                <a:ea typeface="Verdana"/>
                <a:cs typeface="Verdana"/>
                <a:sym typeface="Verdana"/>
              </a:rPr>
              <a:t>Hoe kan dit </a:t>
            </a:r>
            <a:endParaRPr b="1" sz="3100">
              <a:solidFill>
                <a:srgbClr val="FFF7E1"/>
              </a:solidFill>
              <a:latin typeface="Verdana"/>
              <a:ea typeface="Verdana"/>
              <a:cs typeface="Verdana"/>
              <a:sym typeface="Verdana"/>
            </a:endParaRPr>
          </a:p>
          <a:p>
            <a:pPr indent="0" lvl="0" marL="0" rtl="0" algn="l">
              <a:lnSpc>
                <a:spcPct val="115000"/>
              </a:lnSpc>
              <a:spcBef>
                <a:spcPts val="0"/>
              </a:spcBef>
              <a:spcAft>
                <a:spcPts val="0"/>
              </a:spcAft>
              <a:buNone/>
            </a:pPr>
            <a:r>
              <a:rPr b="1" lang="nl" sz="3100">
                <a:solidFill>
                  <a:srgbClr val="FFF7E1"/>
                </a:solidFill>
                <a:latin typeface="Verdana"/>
                <a:ea typeface="Verdana"/>
                <a:cs typeface="Verdana"/>
                <a:sym typeface="Verdana"/>
              </a:rPr>
              <a:t>worden bereikt?</a:t>
            </a:r>
            <a:br>
              <a:rPr b="1" lang="nl" sz="3100">
                <a:solidFill>
                  <a:srgbClr val="FFF7E1"/>
                </a:solidFill>
                <a:latin typeface="Verdana"/>
                <a:ea typeface="Verdana"/>
                <a:cs typeface="Verdana"/>
                <a:sym typeface="Verdana"/>
              </a:rPr>
            </a:br>
            <a:r>
              <a:rPr lang="nl" sz="3100">
                <a:solidFill>
                  <a:srgbClr val="FFF7E1"/>
                </a:solidFill>
                <a:latin typeface="Verdana"/>
                <a:ea typeface="Verdana"/>
                <a:cs typeface="Verdana"/>
                <a:sym typeface="Verdana"/>
              </a:rPr>
              <a:t>In 4 pijlers</a:t>
            </a:r>
            <a:endParaRPr sz="1300">
              <a:solidFill>
                <a:srgbClr val="FFF7E1"/>
              </a:solidFill>
              <a:latin typeface="Verdana"/>
              <a:ea typeface="Verdana"/>
              <a:cs typeface="Verdana"/>
              <a:sym typeface="Verdana"/>
            </a:endParaRPr>
          </a:p>
        </p:txBody>
      </p:sp>
      <p:pic>
        <p:nvPicPr>
          <p:cNvPr id="160" name="Google Shape;160;p19"/>
          <p:cNvPicPr preferRelativeResize="0"/>
          <p:nvPr/>
        </p:nvPicPr>
        <p:blipFill rotWithShape="1">
          <a:blip r:embed="rId3">
            <a:alphaModFix/>
          </a:blip>
          <a:srcRect b="43836" l="0" r="0" t="0"/>
          <a:stretch/>
        </p:blipFill>
        <p:spPr>
          <a:xfrm>
            <a:off x="4259600" y="1183325"/>
            <a:ext cx="4503401" cy="3960177"/>
          </a:xfrm>
          <a:prstGeom prst="rect">
            <a:avLst/>
          </a:prstGeom>
          <a:noFill/>
          <a:ln>
            <a:noFill/>
          </a:ln>
        </p:spPr>
      </p:pic>
      <p:sp>
        <p:nvSpPr>
          <p:cNvPr id="161" name="Google Shape;161;p19"/>
          <p:cNvSpPr txBox="1"/>
          <p:nvPr/>
        </p:nvSpPr>
        <p:spPr>
          <a:xfrm>
            <a:off x="7666375" y="1803150"/>
            <a:ext cx="544200" cy="661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3100">
                <a:solidFill>
                  <a:srgbClr val="2A3861"/>
                </a:solidFill>
                <a:latin typeface="Verdana"/>
                <a:ea typeface="Verdana"/>
                <a:cs typeface="Verdana"/>
                <a:sym typeface="Verdana"/>
              </a:rPr>
              <a:t>?</a:t>
            </a:r>
            <a:endParaRPr sz="1300">
              <a:solidFill>
                <a:srgbClr val="2A3861"/>
              </a:solidFill>
              <a:latin typeface="Verdana"/>
              <a:ea typeface="Verdana"/>
              <a:cs typeface="Verdana"/>
              <a:sym typeface="Verdana"/>
            </a:endParaRPr>
          </a:p>
        </p:txBody>
      </p:sp>
      <p:sp>
        <p:nvSpPr>
          <p:cNvPr id="162" name="Google Shape;162;p19"/>
          <p:cNvSpPr txBox="1"/>
          <p:nvPr/>
        </p:nvSpPr>
        <p:spPr>
          <a:xfrm>
            <a:off x="7356150" y="1361250"/>
            <a:ext cx="544200" cy="661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3100">
                <a:solidFill>
                  <a:srgbClr val="2A3861"/>
                </a:solidFill>
                <a:latin typeface="Verdana"/>
                <a:ea typeface="Verdana"/>
                <a:cs typeface="Verdana"/>
                <a:sym typeface="Verdana"/>
              </a:rPr>
              <a:t>?</a:t>
            </a:r>
            <a:endParaRPr sz="1300">
              <a:solidFill>
                <a:srgbClr val="2A386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0"/>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0"/>
          <p:cNvSpPr txBox="1"/>
          <p:nvPr/>
        </p:nvSpPr>
        <p:spPr>
          <a:xfrm>
            <a:off x="449025" y="368850"/>
            <a:ext cx="6167400" cy="523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Databank</a:t>
            </a:r>
            <a:endParaRPr sz="400">
              <a:solidFill>
                <a:srgbClr val="2A3861"/>
              </a:solidFill>
              <a:latin typeface="Verdana"/>
              <a:ea typeface="Verdana"/>
              <a:cs typeface="Verdana"/>
              <a:sym typeface="Verdana"/>
            </a:endParaRPr>
          </a:p>
        </p:txBody>
      </p:sp>
      <p:sp>
        <p:nvSpPr>
          <p:cNvPr id="169" name="Google Shape;169;p20"/>
          <p:cNvSpPr txBox="1"/>
          <p:nvPr/>
        </p:nvSpPr>
        <p:spPr>
          <a:xfrm>
            <a:off x="449025" y="1188725"/>
            <a:ext cx="8226300" cy="2134800"/>
          </a:xfrm>
          <a:prstGeom prst="rect">
            <a:avLst/>
          </a:prstGeom>
          <a:noFill/>
          <a:ln>
            <a:noFill/>
          </a:ln>
        </p:spPr>
        <p:txBody>
          <a:bodyPr anchorCtr="0" anchor="t" bIns="91425" lIns="91425" spcFirstLastPara="1" rIns="91425" wrap="square" tIns="91425">
            <a:spAutoFit/>
          </a:bodyPr>
          <a:lstStyle/>
          <a:p>
            <a:pPr indent="-175299" lvl="0" marL="208799" rtl="0" algn="l">
              <a:lnSpc>
                <a:spcPct val="115000"/>
              </a:lnSpc>
              <a:spcBef>
                <a:spcPts val="1000"/>
              </a:spcBef>
              <a:spcAft>
                <a:spcPts val="0"/>
              </a:spcAft>
              <a:buClr>
                <a:srgbClr val="2A3861"/>
              </a:buClr>
              <a:buSzPts val="1400"/>
              <a:buFont typeface="Verdana"/>
              <a:buChar char="●"/>
            </a:pPr>
            <a:r>
              <a:rPr b="1" lang="nl">
                <a:solidFill>
                  <a:srgbClr val="2A3861"/>
                </a:solidFill>
                <a:latin typeface="Verdana"/>
                <a:ea typeface="Verdana"/>
                <a:cs typeface="Verdana"/>
                <a:sym typeface="Verdana"/>
              </a:rPr>
              <a:t>Per 1-1-2024 </a:t>
            </a:r>
            <a:r>
              <a:rPr lang="nl">
                <a:solidFill>
                  <a:srgbClr val="2A3861"/>
                </a:solidFill>
                <a:latin typeface="Verdana"/>
                <a:ea typeface="Verdana"/>
                <a:cs typeface="Verdana"/>
                <a:sym typeface="Verdana"/>
              </a:rPr>
              <a:t>start een werkgroep Databank opgericht vanuit de regionale </a:t>
            </a:r>
            <a:br>
              <a:rPr lang="nl">
                <a:solidFill>
                  <a:srgbClr val="2A3861"/>
                </a:solidFill>
                <a:latin typeface="Verdana"/>
                <a:ea typeface="Verdana"/>
                <a:cs typeface="Verdana"/>
                <a:sym typeface="Verdana"/>
              </a:rPr>
            </a:br>
            <a:r>
              <a:rPr lang="nl">
                <a:solidFill>
                  <a:srgbClr val="2A3861"/>
                </a:solidFill>
                <a:latin typeface="Verdana"/>
                <a:ea typeface="Verdana"/>
                <a:cs typeface="Verdana"/>
                <a:sym typeface="Verdana"/>
              </a:rPr>
              <a:t>IZA-partijen, het Zorgbelang en de Burgerberaad vertegenwoordiger. Zij maken een plan van aanpak hoe deze databank het meest benut kan worden door burgers. </a:t>
            </a:r>
            <a:br>
              <a:rPr lang="nl">
                <a:solidFill>
                  <a:srgbClr val="2A3861"/>
                </a:solidFill>
                <a:latin typeface="Verdana"/>
                <a:ea typeface="Verdana"/>
                <a:cs typeface="Verdana"/>
                <a:sym typeface="Verdana"/>
              </a:rPr>
            </a:br>
            <a:endParaRPr>
              <a:solidFill>
                <a:srgbClr val="2A3861"/>
              </a:solidFill>
              <a:latin typeface="Verdana"/>
              <a:ea typeface="Verdana"/>
              <a:cs typeface="Verdana"/>
              <a:sym typeface="Verdana"/>
            </a:endParaRPr>
          </a:p>
          <a:p>
            <a:pPr indent="-175299" lvl="0" marL="208799" rtl="0" algn="l">
              <a:lnSpc>
                <a:spcPct val="115000"/>
              </a:lnSpc>
              <a:spcBef>
                <a:spcPts val="0"/>
              </a:spcBef>
              <a:spcAft>
                <a:spcPts val="0"/>
              </a:spcAft>
              <a:buClr>
                <a:srgbClr val="2A3861"/>
              </a:buClr>
              <a:buSzPts val="1400"/>
              <a:buFont typeface="Verdana"/>
              <a:buChar char="●"/>
            </a:pPr>
            <a:r>
              <a:rPr b="1" lang="nl">
                <a:solidFill>
                  <a:srgbClr val="2A3861"/>
                </a:solidFill>
                <a:latin typeface="Verdana"/>
                <a:ea typeface="Verdana"/>
                <a:cs typeface="Verdana"/>
                <a:sym typeface="Verdana"/>
              </a:rPr>
              <a:t>Uiterlijk 1-1-2025</a:t>
            </a:r>
            <a:r>
              <a:rPr lang="nl">
                <a:solidFill>
                  <a:srgbClr val="2A3861"/>
                </a:solidFill>
                <a:latin typeface="Verdana"/>
                <a:ea typeface="Verdana"/>
                <a:cs typeface="Verdana"/>
                <a:sym typeface="Verdana"/>
              </a:rPr>
              <a:t> is de Zeeuwse databank werkend met alle landelijke best practises erin op het gebied van zorg, preventie en sociaal domein. Bekeken </a:t>
            </a:r>
            <a:br>
              <a:rPr lang="nl">
                <a:solidFill>
                  <a:srgbClr val="2A3861"/>
                </a:solidFill>
                <a:latin typeface="Verdana"/>
                <a:ea typeface="Verdana"/>
                <a:cs typeface="Verdana"/>
                <a:sym typeface="Verdana"/>
              </a:rPr>
            </a:br>
            <a:r>
              <a:rPr lang="nl">
                <a:solidFill>
                  <a:srgbClr val="2A3861"/>
                </a:solidFill>
                <a:latin typeface="Verdana"/>
                <a:ea typeface="Verdana"/>
                <a:cs typeface="Verdana"/>
                <a:sym typeface="Verdana"/>
              </a:rPr>
              <a:t>wordt welke best practice toepasbaar is voor de Provincie Zeeland. Per gemeente vindt fine tuning plaats gericht op ligging, bewoners en al reeds lopende projecten.</a:t>
            </a:r>
            <a:endParaRPr>
              <a:solidFill>
                <a:srgbClr val="2A3861"/>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1"/>
          <p:cNvSpPr/>
          <p:nvPr/>
        </p:nvSpPr>
        <p:spPr>
          <a:xfrm>
            <a:off x="-10800" y="0"/>
            <a:ext cx="9154800" cy="5143500"/>
          </a:xfrm>
          <a:prstGeom prst="rect">
            <a:avLst/>
          </a:prstGeom>
          <a:solidFill>
            <a:srgbClr val="FFFC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1"/>
          <p:cNvSpPr txBox="1"/>
          <p:nvPr/>
        </p:nvSpPr>
        <p:spPr>
          <a:xfrm>
            <a:off x="449025" y="368850"/>
            <a:ext cx="6167400" cy="523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nl" sz="2200">
                <a:solidFill>
                  <a:srgbClr val="2A3861"/>
                </a:solidFill>
                <a:latin typeface="Verdana"/>
                <a:ea typeface="Verdana"/>
                <a:cs typeface="Verdana"/>
                <a:sym typeface="Verdana"/>
              </a:rPr>
              <a:t>Het Wegwijs Loket</a:t>
            </a:r>
            <a:endParaRPr sz="400">
              <a:solidFill>
                <a:srgbClr val="2A3861"/>
              </a:solidFill>
              <a:latin typeface="Verdana"/>
              <a:ea typeface="Verdana"/>
              <a:cs typeface="Verdana"/>
              <a:sym typeface="Verdana"/>
            </a:endParaRPr>
          </a:p>
        </p:txBody>
      </p:sp>
      <p:sp>
        <p:nvSpPr>
          <p:cNvPr id="176" name="Google Shape;176;p21"/>
          <p:cNvSpPr txBox="1"/>
          <p:nvPr/>
        </p:nvSpPr>
        <p:spPr>
          <a:xfrm>
            <a:off x="449025" y="1188725"/>
            <a:ext cx="8226300" cy="3126300"/>
          </a:xfrm>
          <a:prstGeom prst="rect">
            <a:avLst/>
          </a:prstGeom>
          <a:noFill/>
          <a:ln>
            <a:noFill/>
          </a:ln>
        </p:spPr>
        <p:txBody>
          <a:bodyPr anchorCtr="0" anchor="t" bIns="91425" lIns="91425" spcFirstLastPara="1" rIns="91425" wrap="square" tIns="91425">
            <a:spAutoFit/>
          </a:bodyPr>
          <a:lstStyle/>
          <a:p>
            <a:pPr indent="-175299" lvl="0" marL="208799" rtl="0" algn="l">
              <a:lnSpc>
                <a:spcPct val="115000"/>
              </a:lnSpc>
              <a:spcBef>
                <a:spcPts val="1000"/>
              </a:spcBef>
              <a:spcAft>
                <a:spcPts val="0"/>
              </a:spcAft>
              <a:buClr>
                <a:srgbClr val="2A3861"/>
              </a:buClr>
              <a:buSzPts val="1400"/>
              <a:buFont typeface="Verdana"/>
              <a:buChar char="●"/>
            </a:pPr>
            <a:r>
              <a:rPr b="1" lang="nl">
                <a:solidFill>
                  <a:srgbClr val="2A3861"/>
                </a:solidFill>
                <a:latin typeface="Verdana"/>
                <a:ea typeface="Verdana"/>
                <a:cs typeface="Verdana"/>
                <a:sym typeface="Verdana"/>
              </a:rPr>
              <a:t>Per 1-1-2024</a:t>
            </a:r>
            <a:r>
              <a:rPr lang="nl">
                <a:solidFill>
                  <a:srgbClr val="2A3861"/>
                </a:solidFill>
                <a:latin typeface="Verdana"/>
                <a:ea typeface="Verdana"/>
                <a:cs typeface="Verdana"/>
                <a:sym typeface="Verdana"/>
              </a:rPr>
              <a:t> start een werkgroep Wegwijs Loket opgericht vanuit de regionale </a:t>
            </a:r>
            <a:br>
              <a:rPr lang="nl">
                <a:solidFill>
                  <a:srgbClr val="2A3861"/>
                </a:solidFill>
                <a:latin typeface="Verdana"/>
                <a:ea typeface="Verdana"/>
                <a:cs typeface="Verdana"/>
                <a:sym typeface="Verdana"/>
              </a:rPr>
            </a:br>
            <a:r>
              <a:rPr lang="nl">
                <a:solidFill>
                  <a:srgbClr val="2A3861"/>
                </a:solidFill>
                <a:latin typeface="Verdana"/>
                <a:ea typeface="Verdana"/>
                <a:cs typeface="Verdana"/>
                <a:sym typeface="Verdana"/>
              </a:rPr>
              <a:t>IZA-partijen, het zorgbelang en de Burgerberaad vertegenwoordiger. Zij maken een plan van aanpak. </a:t>
            </a:r>
            <a:br>
              <a:rPr lang="nl">
                <a:solidFill>
                  <a:srgbClr val="2A3861"/>
                </a:solidFill>
                <a:latin typeface="Verdana"/>
                <a:ea typeface="Verdana"/>
                <a:cs typeface="Verdana"/>
                <a:sym typeface="Verdana"/>
              </a:rPr>
            </a:br>
            <a:endParaRPr>
              <a:solidFill>
                <a:srgbClr val="2A3861"/>
              </a:solidFill>
              <a:latin typeface="Verdana"/>
              <a:ea typeface="Verdana"/>
              <a:cs typeface="Verdana"/>
              <a:sym typeface="Verdana"/>
            </a:endParaRPr>
          </a:p>
          <a:p>
            <a:pPr indent="-175299" lvl="0" marL="208799" rtl="0" algn="l">
              <a:lnSpc>
                <a:spcPct val="115000"/>
              </a:lnSpc>
              <a:spcBef>
                <a:spcPts val="0"/>
              </a:spcBef>
              <a:spcAft>
                <a:spcPts val="0"/>
              </a:spcAft>
              <a:buClr>
                <a:srgbClr val="2A3861"/>
              </a:buClr>
              <a:buSzPts val="1400"/>
              <a:buFont typeface="Verdana"/>
              <a:buChar char="●"/>
            </a:pPr>
            <a:r>
              <a:rPr b="1" lang="nl">
                <a:solidFill>
                  <a:srgbClr val="2A3861"/>
                </a:solidFill>
                <a:latin typeface="Verdana"/>
                <a:ea typeface="Verdana"/>
                <a:cs typeface="Verdana"/>
                <a:sym typeface="Verdana"/>
              </a:rPr>
              <a:t>Uiterlijk 1-1-2025</a:t>
            </a:r>
            <a:r>
              <a:rPr lang="nl">
                <a:solidFill>
                  <a:srgbClr val="2A3861"/>
                </a:solidFill>
                <a:latin typeface="Verdana"/>
                <a:ea typeface="Verdana"/>
                <a:cs typeface="Verdana"/>
                <a:sym typeface="Verdana"/>
              </a:rPr>
              <a:t> start de implementatie van 1 Wegwijs Loket (fysiek en digitaal) dat zich richt op het sociale en zorg domein met kennis van de sociale kaart op regionaal niveau. Kennis toegankelijk voor burgers, zorgaanbieders en verzekeraars. </a:t>
            </a:r>
            <a:br>
              <a:rPr lang="nl">
                <a:solidFill>
                  <a:srgbClr val="2A3861"/>
                </a:solidFill>
                <a:latin typeface="Verdana"/>
                <a:ea typeface="Verdana"/>
                <a:cs typeface="Verdana"/>
                <a:sym typeface="Verdana"/>
              </a:rPr>
            </a:br>
            <a:endParaRPr>
              <a:solidFill>
                <a:srgbClr val="2A3861"/>
              </a:solidFill>
              <a:latin typeface="Verdana"/>
              <a:ea typeface="Verdana"/>
              <a:cs typeface="Verdana"/>
              <a:sym typeface="Verdana"/>
            </a:endParaRPr>
          </a:p>
          <a:p>
            <a:pPr indent="-175299" lvl="0" marL="208799" rtl="0" algn="l">
              <a:lnSpc>
                <a:spcPct val="115000"/>
              </a:lnSpc>
              <a:spcBef>
                <a:spcPts val="0"/>
              </a:spcBef>
              <a:spcAft>
                <a:spcPts val="0"/>
              </a:spcAft>
              <a:buClr>
                <a:srgbClr val="2A3861"/>
              </a:buClr>
              <a:buSzPts val="1400"/>
              <a:buFont typeface="Verdana"/>
              <a:buChar char="●"/>
            </a:pPr>
            <a:r>
              <a:rPr lang="nl">
                <a:solidFill>
                  <a:srgbClr val="2A3861"/>
                </a:solidFill>
                <a:latin typeface="Verdana"/>
                <a:ea typeface="Verdana"/>
                <a:cs typeface="Verdana"/>
                <a:sym typeface="Verdana"/>
              </a:rPr>
              <a:t>In het Wegwijs Loket zit een goed opgeleide, betaalde generalist die holistisch werkt en zorgt dat de juiste hulpvraag beantwoord wordt. Mogelijkheden hierin zijn: zelf oplossen door burger, directe verwijzing naar huisarts/zorgverlener/vrijwilliger of door doorverwijzen naar een specialist.</a:t>
            </a:r>
            <a:endParaRPr>
              <a:solidFill>
                <a:srgbClr val="2A386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9CF3C981E5E540B63ADE664EF6F9AB" ma:contentTypeVersion="16" ma:contentTypeDescription="Een nieuw document maken." ma:contentTypeScope="" ma:versionID="3c0c58a60fc80fc8e5e22a6d0a951ce4">
  <xsd:schema xmlns:xsd="http://www.w3.org/2001/XMLSchema" xmlns:xs="http://www.w3.org/2001/XMLSchema" xmlns:p="http://schemas.microsoft.com/office/2006/metadata/properties" xmlns:ns2="0627dbe2-a2b3-497f-a42d-eb0ea8496175" xmlns:ns3="31978a33-5a57-4584-8a73-5b9b3a4b5abc" targetNamespace="http://schemas.microsoft.com/office/2006/metadata/properties" ma:root="true" ma:fieldsID="028e867bac5da75119e6c3ddb1015670" ns2:_="" ns3:_="">
    <xsd:import namespace="0627dbe2-a2b3-497f-a42d-eb0ea8496175"/>
    <xsd:import namespace="31978a33-5a57-4584-8a73-5b9b3a4b5a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27dbe2-a2b3-497f-a42d-eb0ea8496175"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f43d7a55-a3b9-4764-9df2-26ca83bfc9ac}" ma:internalName="TaxCatchAll" ma:showField="CatchAllData" ma:web="0627dbe2-a2b3-497f-a42d-eb0ea849617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978a33-5a57-4584-8a73-5b9b3a4b5a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fd3ef111-7794-4707-b487-98f77b391172"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7F896C-5DDA-49C6-A634-86572E413825}"/>
</file>

<file path=customXml/itemProps2.xml><?xml version="1.0" encoding="utf-8"?>
<ds:datastoreItem xmlns:ds="http://schemas.openxmlformats.org/officeDocument/2006/customXml" ds:itemID="{08AFECDE-E39D-4372-B145-007B8BB6D68A}"/>
</file>