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91" r:id="rId2"/>
    <p:sldId id="292" r:id="rId3"/>
    <p:sldId id="287" r:id="rId4"/>
    <p:sldId id="288" r:id="rId5"/>
    <p:sldId id="290" r:id="rId6"/>
    <p:sldId id="294" r:id="rId7"/>
    <p:sldId id="296" r:id="rId8"/>
    <p:sldId id="297" r:id="rId9"/>
    <p:sldId id="295" r:id="rId10"/>
    <p:sldId id="293"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7" d="100"/>
          <a:sy n="57" d="100"/>
        </p:scale>
        <p:origin x="101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851AE3-3DDE-435E-B915-B0609F42CEC4}" type="datetimeFigureOut">
              <a:rPr lang="nl-NL" smtClean="0"/>
              <a:t>28-5-2023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0B7E50-D502-4655-9CBF-6515E92AE742}" type="slidenum">
              <a:rPr lang="nl-NL" smtClean="0"/>
              <a:t>‹nr.›</a:t>
            </a:fld>
            <a:endParaRPr lang="nl-NL"/>
          </a:p>
        </p:txBody>
      </p:sp>
    </p:spTree>
    <p:extLst>
      <p:ext uri="{BB962C8B-B14F-4D97-AF65-F5344CB8AC3E}">
        <p14:creationId xmlns:p14="http://schemas.microsoft.com/office/powerpoint/2010/main" val="3025256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D20F4338-653D-5541-8A20-5FA0A893CBF4}" type="slidenum">
              <a:rPr lang="nl-BE" smtClean="0"/>
              <a:t>1</a:t>
            </a:fld>
            <a:endParaRPr lang="nl-BE"/>
          </a:p>
        </p:txBody>
      </p:sp>
    </p:spTree>
    <p:extLst>
      <p:ext uri="{BB962C8B-B14F-4D97-AF65-F5344CB8AC3E}">
        <p14:creationId xmlns:p14="http://schemas.microsoft.com/office/powerpoint/2010/main" val="1757962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D20F4338-653D-5541-8A20-5FA0A893CBF4}" type="slidenum">
              <a:rPr lang="nl-BE" smtClean="0"/>
              <a:t>10</a:t>
            </a:fld>
            <a:endParaRPr lang="nl-BE"/>
          </a:p>
        </p:txBody>
      </p:sp>
    </p:spTree>
    <p:extLst>
      <p:ext uri="{BB962C8B-B14F-4D97-AF65-F5344CB8AC3E}">
        <p14:creationId xmlns:p14="http://schemas.microsoft.com/office/powerpoint/2010/main" val="2656134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D20F4338-653D-5541-8A20-5FA0A893CBF4}" type="slidenum">
              <a:rPr lang="nl-BE" smtClean="0"/>
              <a:t>2</a:t>
            </a:fld>
            <a:endParaRPr lang="nl-BE"/>
          </a:p>
        </p:txBody>
      </p:sp>
    </p:spTree>
    <p:extLst>
      <p:ext uri="{BB962C8B-B14F-4D97-AF65-F5344CB8AC3E}">
        <p14:creationId xmlns:p14="http://schemas.microsoft.com/office/powerpoint/2010/main" val="2010256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D20F4338-653D-5541-8A20-5FA0A893CBF4}" type="slidenum">
              <a:rPr lang="nl-BE" smtClean="0"/>
              <a:t>3</a:t>
            </a:fld>
            <a:endParaRPr lang="nl-BE"/>
          </a:p>
        </p:txBody>
      </p:sp>
    </p:spTree>
    <p:extLst>
      <p:ext uri="{BB962C8B-B14F-4D97-AF65-F5344CB8AC3E}">
        <p14:creationId xmlns:p14="http://schemas.microsoft.com/office/powerpoint/2010/main" val="2627526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D20F4338-653D-5541-8A20-5FA0A893CBF4}" type="slidenum">
              <a:rPr lang="nl-BE" smtClean="0"/>
              <a:t>4</a:t>
            </a:fld>
            <a:endParaRPr lang="nl-BE"/>
          </a:p>
        </p:txBody>
      </p:sp>
    </p:spTree>
    <p:extLst>
      <p:ext uri="{BB962C8B-B14F-4D97-AF65-F5344CB8AC3E}">
        <p14:creationId xmlns:p14="http://schemas.microsoft.com/office/powerpoint/2010/main" val="2627526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D20F4338-653D-5541-8A20-5FA0A893CBF4}" type="slidenum">
              <a:rPr lang="nl-BE" smtClean="0"/>
              <a:t>5</a:t>
            </a:fld>
            <a:endParaRPr lang="nl-BE"/>
          </a:p>
        </p:txBody>
      </p:sp>
    </p:spTree>
    <p:extLst>
      <p:ext uri="{BB962C8B-B14F-4D97-AF65-F5344CB8AC3E}">
        <p14:creationId xmlns:p14="http://schemas.microsoft.com/office/powerpoint/2010/main" val="2627526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D20F4338-653D-5541-8A20-5FA0A893CBF4}" type="slidenum">
              <a:rPr lang="nl-BE" smtClean="0"/>
              <a:t>6</a:t>
            </a:fld>
            <a:endParaRPr lang="nl-BE"/>
          </a:p>
        </p:txBody>
      </p:sp>
    </p:spTree>
    <p:extLst>
      <p:ext uri="{BB962C8B-B14F-4D97-AF65-F5344CB8AC3E}">
        <p14:creationId xmlns:p14="http://schemas.microsoft.com/office/powerpoint/2010/main" val="2460280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Met de decentralisatie van de zorg in 2015 is de mantelzorger min of meer vogelvrij verklaard, omdat de </a:t>
            </a:r>
            <a:r>
              <a:rPr lang="nl-NL" dirty="0" err="1"/>
              <a:t>Wmo</a:t>
            </a:r>
            <a:r>
              <a:rPr lang="nl-NL" dirty="0"/>
              <a:t> geen bescherming biedt. Zo kan elke gemeente naar eigen inzicht bepalen in welke mate mantelzorgers worden ondersteund en welke extra inzet zij van mantelzorgers VISIE OP MANTELZORG Hoog tijd voor een nieuw denkkader verwachten. Dit leidt tot grote verschillen tussen gemeenten en uitwassen in individuele situaties. Mantelzorg is nu alleen in de </a:t>
            </a:r>
            <a:r>
              <a:rPr lang="nl-NL" dirty="0" err="1"/>
              <a:t>Wmo</a:t>
            </a:r>
            <a:r>
              <a:rPr lang="nl-NL" dirty="0"/>
              <a:t> benoemd terwijl er meer (zorg)wetten zijn waarmee de mantelzorger te maken heeft. </a:t>
            </a:r>
            <a:endParaRPr lang="nl-BE" dirty="0"/>
          </a:p>
        </p:txBody>
      </p:sp>
      <p:sp>
        <p:nvSpPr>
          <p:cNvPr id="4" name="Tijdelijke aanduiding voor dianummer 3"/>
          <p:cNvSpPr>
            <a:spLocks noGrp="1"/>
          </p:cNvSpPr>
          <p:nvPr>
            <p:ph type="sldNum" sz="quarter" idx="5"/>
          </p:nvPr>
        </p:nvSpPr>
        <p:spPr/>
        <p:txBody>
          <a:bodyPr/>
          <a:lstStyle/>
          <a:p>
            <a:fld id="{D20F4338-653D-5541-8A20-5FA0A893CBF4}" type="slidenum">
              <a:rPr lang="nl-BE" smtClean="0"/>
              <a:t>7</a:t>
            </a:fld>
            <a:endParaRPr lang="nl-BE"/>
          </a:p>
        </p:txBody>
      </p:sp>
    </p:spTree>
    <p:extLst>
      <p:ext uri="{BB962C8B-B14F-4D97-AF65-F5344CB8AC3E}">
        <p14:creationId xmlns:p14="http://schemas.microsoft.com/office/powerpoint/2010/main" val="1130856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D20F4338-653D-5541-8A20-5FA0A893CBF4}" type="slidenum">
              <a:rPr lang="nl-BE" smtClean="0"/>
              <a:t>8</a:t>
            </a:fld>
            <a:endParaRPr lang="nl-BE"/>
          </a:p>
        </p:txBody>
      </p:sp>
    </p:spTree>
    <p:extLst>
      <p:ext uri="{BB962C8B-B14F-4D97-AF65-F5344CB8AC3E}">
        <p14:creationId xmlns:p14="http://schemas.microsoft.com/office/powerpoint/2010/main" val="1801340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D20F4338-653D-5541-8A20-5FA0A893CBF4}" type="slidenum">
              <a:rPr lang="nl-BE" smtClean="0"/>
              <a:t>9</a:t>
            </a:fld>
            <a:endParaRPr lang="nl-BE"/>
          </a:p>
        </p:txBody>
      </p:sp>
    </p:spTree>
    <p:extLst>
      <p:ext uri="{BB962C8B-B14F-4D97-AF65-F5344CB8AC3E}">
        <p14:creationId xmlns:p14="http://schemas.microsoft.com/office/powerpoint/2010/main" val="4240068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222829-281A-BF32-9C7B-E322D63C5C99}"/>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8E2FB0F8-048D-E5DE-AE9D-3D68F05B0E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51C7964B-612C-8BBF-07DE-8E104F617FCE}"/>
              </a:ext>
            </a:extLst>
          </p:cNvPr>
          <p:cNvSpPr>
            <a:spLocks noGrp="1"/>
          </p:cNvSpPr>
          <p:nvPr>
            <p:ph type="dt" sz="half" idx="10"/>
          </p:nvPr>
        </p:nvSpPr>
        <p:spPr/>
        <p:txBody>
          <a:bodyPr/>
          <a:lstStyle/>
          <a:p>
            <a:fld id="{338FE324-0DFB-4DBA-9615-2938FCEE6845}" type="datetimeFigureOut">
              <a:rPr lang="nl-NL" smtClean="0"/>
              <a:t>28-5-2023</a:t>
            </a:fld>
            <a:endParaRPr lang="nl-NL"/>
          </a:p>
        </p:txBody>
      </p:sp>
      <p:sp>
        <p:nvSpPr>
          <p:cNvPr id="5" name="Tijdelijke aanduiding voor voettekst 4">
            <a:extLst>
              <a:ext uri="{FF2B5EF4-FFF2-40B4-BE49-F238E27FC236}">
                <a16:creationId xmlns:a16="http://schemas.microsoft.com/office/drawing/2014/main" id="{ECE03968-D4F0-F757-B276-08627D7CF0B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D1C9C8B-89CD-CE3C-9B9B-449DE8F221ED}"/>
              </a:ext>
            </a:extLst>
          </p:cNvPr>
          <p:cNvSpPr>
            <a:spLocks noGrp="1"/>
          </p:cNvSpPr>
          <p:nvPr>
            <p:ph type="sldNum" sz="quarter" idx="12"/>
          </p:nvPr>
        </p:nvSpPr>
        <p:spPr/>
        <p:txBody>
          <a:bodyPr/>
          <a:lstStyle/>
          <a:p>
            <a:fld id="{77B9D68A-B621-423D-AA99-8F29A4F102DC}" type="slidenum">
              <a:rPr lang="nl-NL" smtClean="0"/>
              <a:t>‹nr.›</a:t>
            </a:fld>
            <a:endParaRPr lang="nl-NL"/>
          </a:p>
        </p:txBody>
      </p:sp>
    </p:spTree>
    <p:extLst>
      <p:ext uri="{BB962C8B-B14F-4D97-AF65-F5344CB8AC3E}">
        <p14:creationId xmlns:p14="http://schemas.microsoft.com/office/powerpoint/2010/main" val="4140917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D8EEE0-4F66-579F-222C-28442DDEBCA7}"/>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53F241B9-C18A-8245-4C6D-EF3E2EFA5E63}"/>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BC7150B-09BD-6E0E-1387-7DFEE4D622C0}"/>
              </a:ext>
            </a:extLst>
          </p:cNvPr>
          <p:cNvSpPr>
            <a:spLocks noGrp="1"/>
          </p:cNvSpPr>
          <p:nvPr>
            <p:ph type="dt" sz="half" idx="10"/>
          </p:nvPr>
        </p:nvSpPr>
        <p:spPr/>
        <p:txBody>
          <a:bodyPr/>
          <a:lstStyle/>
          <a:p>
            <a:fld id="{338FE324-0DFB-4DBA-9615-2938FCEE6845}" type="datetimeFigureOut">
              <a:rPr lang="nl-NL" smtClean="0"/>
              <a:t>28-5-2023</a:t>
            </a:fld>
            <a:endParaRPr lang="nl-NL"/>
          </a:p>
        </p:txBody>
      </p:sp>
      <p:sp>
        <p:nvSpPr>
          <p:cNvPr id="5" name="Tijdelijke aanduiding voor voettekst 4">
            <a:extLst>
              <a:ext uri="{FF2B5EF4-FFF2-40B4-BE49-F238E27FC236}">
                <a16:creationId xmlns:a16="http://schemas.microsoft.com/office/drawing/2014/main" id="{933F70A1-45BB-DA9D-931D-5216A860843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9DE1EE7-445B-452A-4E90-E4CC20E834CD}"/>
              </a:ext>
            </a:extLst>
          </p:cNvPr>
          <p:cNvSpPr>
            <a:spLocks noGrp="1"/>
          </p:cNvSpPr>
          <p:nvPr>
            <p:ph type="sldNum" sz="quarter" idx="12"/>
          </p:nvPr>
        </p:nvSpPr>
        <p:spPr/>
        <p:txBody>
          <a:bodyPr/>
          <a:lstStyle/>
          <a:p>
            <a:fld id="{77B9D68A-B621-423D-AA99-8F29A4F102DC}" type="slidenum">
              <a:rPr lang="nl-NL" smtClean="0"/>
              <a:t>‹nr.›</a:t>
            </a:fld>
            <a:endParaRPr lang="nl-NL"/>
          </a:p>
        </p:txBody>
      </p:sp>
    </p:spTree>
    <p:extLst>
      <p:ext uri="{BB962C8B-B14F-4D97-AF65-F5344CB8AC3E}">
        <p14:creationId xmlns:p14="http://schemas.microsoft.com/office/powerpoint/2010/main" val="3367122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9E094796-9869-BEDE-7688-101D517004D5}"/>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808F6008-09DF-37E8-50CF-02DBA228C7DC}"/>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7853DCC-A203-4814-9D1F-0C2667F7EC6E}"/>
              </a:ext>
            </a:extLst>
          </p:cNvPr>
          <p:cNvSpPr>
            <a:spLocks noGrp="1"/>
          </p:cNvSpPr>
          <p:nvPr>
            <p:ph type="dt" sz="half" idx="10"/>
          </p:nvPr>
        </p:nvSpPr>
        <p:spPr/>
        <p:txBody>
          <a:bodyPr/>
          <a:lstStyle/>
          <a:p>
            <a:fld id="{338FE324-0DFB-4DBA-9615-2938FCEE6845}" type="datetimeFigureOut">
              <a:rPr lang="nl-NL" smtClean="0"/>
              <a:t>28-5-2023</a:t>
            </a:fld>
            <a:endParaRPr lang="nl-NL"/>
          </a:p>
        </p:txBody>
      </p:sp>
      <p:sp>
        <p:nvSpPr>
          <p:cNvPr id="5" name="Tijdelijke aanduiding voor voettekst 4">
            <a:extLst>
              <a:ext uri="{FF2B5EF4-FFF2-40B4-BE49-F238E27FC236}">
                <a16:creationId xmlns:a16="http://schemas.microsoft.com/office/drawing/2014/main" id="{84B238E6-F1A1-AC82-A734-9F276A43DA7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03B7BCC-AC9D-09D4-DA75-E2C641553A2D}"/>
              </a:ext>
            </a:extLst>
          </p:cNvPr>
          <p:cNvSpPr>
            <a:spLocks noGrp="1"/>
          </p:cNvSpPr>
          <p:nvPr>
            <p:ph type="sldNum" sz="quarter" idx="12"/>
          </p:nvPr>
        </p:nvSpPr>
        <p:spPr/>
        <p:txBody>
          <a:bodyPr/>
          <a:lstStyle/>
          <a:p>
            <a:fld id="{77B9D68A-B621-423D-AA99-8F29A4F102DC}" type="slidenum">
              <a:rPr lang="nl-NL" smtClean="0"/>
              <a:t>‹nr.›</a:t>
            </a:fld>
            <a:endParaRPr lang="nl-NL"/>
          </a:p>
        </p:txBody>
      </p:sp>
    </p:spTree>
    <p:extLst>
      <p:ext uri="{BB962C8B-B14F-4D97-AF65-F5344CB8AC3E}">
        <p14:creationId xmlns:p14="http://schemas.microsoft.com/office/powerpoint/2010/main" val="4006267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042ED7-0F88-322A-29C9-F97B102CC543}"/>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E85CC2F-A3B7-9A1C-24F0-600A6C7B6985}"/>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BE3CC3D-C8EF-DEF8-3D5E-189B44AE2C8B}"/>
              </a:ext>
            </a:extLst>
          </p:cNvPr>
          <p:cNvSpPr>
            <a:spLocks noGrp="1"/>
          </p:cNvSpPr>
          <p:nvPr>
            <p:ph type="dt" sz="half" idx="10"/>
          </p:nvPr>
        </p:nvSpPr>
        <p:spPr/>
        <p:txBody>
          <a:bodyPr/>
          <a:lstStyle/>
          <a:p>
            <a:fld id="{338FE324-0DFB-4DBA-9615-2938FCEE6845}" type="datetimeFigureOut">
              <a:rPr lang="nl-NL" smtClean="0"/>
              <a:t>28-5-2023</a:t>
            </a:fld>
            <a:endParaRPr lang="nl-NL"/>
          </a:p>
        </p:txBody>
      </p:sp>
      <p:sp>
        <p:nvSpPr>
          <p:cNvPr id="5" name="Tijdelijke aanduiding voor voettekst 4">
            <a:extLst>
              <a:ext uri="{FF2B5EF4-FFF2-40B4-BE49-F238E27FC236}">
                <a16:creationId xmlns:a16="http://schemas.microsoft.com/office/drawing/2014/main" id="{1DC88ED5-D9EF-BC95-052F-6A8735136D5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C370533-3290-A5A2-D3B5-77BCB7B4D306}"/>
              </a:ext>
            </a:extLst>
          </p:cNvPr>
          <p:cNvSpPr>
            <a:spLocks noGrp="1"/>
          </p:cNvSpPr>
          <p:nvPr>
            <p:ph type="sldNum" sz="quarter" idx="12"/>
          </p:nvPr>
        </p:nvSpPr>
        <p:spPr/>
        <p:txBody>
          <a:bodyPr/>
          <a:lstStyle/>
          <a:p>
            <a:fld id="{77B9D68A-B621-423D-AA99-8F29A4F102DC}" type="slidenum">
              <a:rPr lang="nl-NL" smtClean="0"/>
              <a:t>‹nr.›</a:t>
            </a:fld>
            <a:endParaRPr lang="nl-NL"/>
          </a:p>
        </p:txBody>
      </p:sp>
    </p:spTree>
    <p:extLst>
      <p:ext uri="{BB962C8B-B14F-4D97-AF65-F5344CB8AC3E}">
        <p14:creationId xmlns:p14="http://schemas.microsoft.com/office/powerpoint/2010/main" val="3501917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BB18A3-6641-1A37-C1A4-E1A5E509EEDC}"/>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D7C98547-E699-C735-2A4A-C3AB09E9A0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22B5FF46-1974-21A5-9344-25CFB787DDB6}"/>
              </a:ext>
            </a:extLst>
          </p:cNvPr>
          <p:cNvSpPr>
            <a:spLocks noGrp="1"/>
          </p:cNvSpPr>
          <p:nvPr>
            <p:ph type="dt" sz="half" idx="10"/>
          </p:nvPr>
        </p:nvSpPr>
        <p:spPr/>
        <p:txBody>
          <a:bodyPr/>
          <a:lstStyle/>
          <a:p>
            <a:fld id="{338FE324-0DFB-4DBA-9615-2938FCEE6845}" type="datetimeFigureOut">
              <a:rPr lang="nl-NL" smtClean="0"/>
              <a:t>28-5-2023</a:t>
            </a:fld>
            <a:endParaRPr lang="nl-NL"/>
          </a:p>
        </p:txBody>
      </p:sp>
      <p:sp>
        <p:nvSpPr>
          <p:cNvPr id="5" name="Tijdelijke aanduiding voor voettekst 4">
            <a:extLst>
              <a:ext uri="{FF2B5EF4-FFF2-40B4-BE49-F238E27FC236}">
                <a16:creationId xmlns:a16="http://schemas.microsoft.com/office/drawing/2014/main" id="{2B117051-6699-1B6C-57C7-92F31520015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A0572B3-FB17-97BE-3E41-BEB13AC18599}"/>
              </a:ext>
            </a:extLst>
          </p:cNvPr>
          <p:cNvSpPr>
            <a:spLocks noGrp="1"/>
          </p:cNvSpPr>
          <p:nvPr>
            <p:ph type="sldNum" sz="quarter" idx="12"/>
          </p:nvPr>
        </p:nvSpPr>
        <p:spPr/>
        <p:txBody>
          <a:bodyPr/>
          <a:lstStyle/>
          <a:p>
            <a:fld id="{77B9D68A-B621-423D-AA99-8F29A4F102DC}" type="slidenum">
              <a:rPr lang="nl-NL" smtClean="0"/>
              <a:t>‹nr.›</a:t>
            </a:fld>
            <a:endParaRPr lang="nl-NL"/>
          </a:p>
        </p:txBody>
      </p:sp>
    </p:spTree>
    <p:extLst>
      <p:ext uri="{BB962C8B-B14F-4D97-AF65-F5344CB8AC3E}">
        <p14:creationId xmlns:p14="http://schemas.microsoft.com/office/powerpoint/2010/main" val="871250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082961-45DA-1C29-6CC9-384C955BA7C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E431533-1FF3-579E-E342-5E0E60B167F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570A5F3D-A445-B594-E63D-06DB06FCFDF7}"/>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343F3914-51C9-F5D0-A390-2856E8759610}"/>
              </a:ext>
            </a:extLst>
          </p:cNvPr>
          <p:cNvSpPr>
            <a:spLocks noGrp="1"/>
          </p:cNvSpPr>
          <p:nvPr>
            <p:ph type="dt" sz="half" idx="10"/>
          </p:nvPr>
        </p:nvSpPr>
        <p:spPr/>
        <p:txBody>
          <a:bodyPr/>
          <a:lstStyle/>
          <a:p>
            <a:fld id="{338FE324-0DFB-4DBA-9615-2938FCEE6845}" type="datetimeFigureOut">
              <a:rPr lang="nl-NL" smtClean="0"/>
              <a:t>28-5-2023</a:t>
            </a:fld>
            <a:endParaRPr lang="nl-NL"/>
          </a:p>
        </p:txBody>
      </p:sp>
      <p:sp>
        <p:nvSpPr>
          <p:cNvPr id="6" name="Tijdelijke aanduiding voor voettekst 5">
            <a:extLst>
              <a:ext uri="{FF2B5EF4-FFF2-40B4-BE49-F238E27FC236}">
                <a16:creationId xmlns:a16="http://schemas.microsoft.com/office/drawing/2014/main" id="{EA7AEFF8-21F3-1665-9A22-8F3D9AA0921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C0406A3-5566-8896-3B1B-B3973DC70C58}"/>
              </a:ext>
            </a:extLst>
          </p:cNvPr>
          <p:cNvSpPr>
            <a:spLocks noGrp="1"/>
          </p:cNvSpPr>
          <p:nvPr>
            <p:ph type="sldNum" sz="quarter" idx="12"/>
          </p:nvPr>
        </p:nvSpPr>
        <p:spPr/>
        <p:txBody>
          <a:bodyPr/>
          <a:lstStyle/>
          <a:p>
            <a:fld id="{77B9D68A-B621-423D-AA99-8F29A4F102DC}" type="slidenum">
              <a:rPr lang="nl-NL" smtClean="0"/>
              <a:t>‹nr.›</a:t>
            </a:fld>
            <a:endParaRPr lang="nl-NL"/>
          </a:p>
        </p:txBody>
      </p:sp>
    </p:spTree>
    <p:extLst>
      <p:ext uri="{BB962C8B-B14F-4D97-AF65-F5344CB8AC3E}">
        <p14:creationId xmlns:p14="http://schemas.microsoft.com/office/powerpoint/2010/main" val="1724086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0A7EF3-AA50-16F3-9847-B59320B0B878}"/>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C85B3784-919A-F129-2895-5E95954B44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EC0BAADA-13EA-B360-B188-07496E42C7BC}"/>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C40AD8B5-2A57-C558-6BA7-EA039305AE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EC272F85-AE19-6471-9F9F-F8CB0F18A305}"/>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35970AC9-A206-74F8-3153-6C3154CFB90C}"/>
              </a:ext>
            </a:extLst>
          </p:cNvPr>
          <p:cNvSpPr>
            <a:spLocks noGrp="1"/>
          </p:cNvSpPr>
          <p:nvPr>
            <p:ph type="dt" sz="half" idx="10"/>
          </p:nvPr>
        </p:nvSpPr>
        <p:spPr/>
        <p:txBody>
          <a:bodyPr/>
          <a:lstStyle/>
          <a:p>
            <a:fld id="{338FE324-0DFB-4DBA-9615-2938FCEE6845}" type="datetimeFigureOut">
              <a:rPr lang="nl-NL" smtClean="0"/>
              <a:t>28-5-2023</a:t>
            </a:fld>
            <a:endParaRPr lang="nl-NL"/>
          </a:p>
        </p:txBody>
      </p:sp>
      <p:sp>
        <p:nvSpPr>
          <p:cNvPr id="8" name="Tijdelijke aanduiding voor voettekst 7">
            <a:extLst>
              <a:ext uri="{FF2B5EF4-FFF2-40B4-BE49-F238E27FC236}">
                <a16:creationId xmlns:a16="http://schemas.microsoft.com/office/drawing/2014/main" id="{59C3AE9F-B9FD-BE71-7E5F-DC4DA7B5F0F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8103FBB3-2995-4F3C-D288-F0D999F860B0}"/>
              </a:ext>
            </a:extLst>
          </p:cNvPr>
          <p:cNvSpPr>
            <a:spLocks noGrp="1"/>
          </p:cNvSpPr>
          <p:nvPr>
            <p:ph type="sldNum" sz="quarter" idx="12"/>
          </p:nvPr>
        </p:nvSpPr>
        <p:spPr/>
        <p:txBody>
          <a:bodyPr/>
          <a:lstStyle/>
          <a:p>
            <a:fld id="{77B9D68A-B621-423D-AA99-8F29A4F102DC}" type="slidenum">
              <a:rPr lang="nl-NL" smtClean="0"/>
              <a:t>‹nr.›</a:t>
            </a:fld>
            <a:endParaRPr lang="nl-NL"/>
          </a:p>
        </p:txBody>
      </p:sp>
    </p:spTree>
    <p:extLst>
      <p:ext uri="{BB962C8B-B14F-4D97-AF65-F5344CB8AC3E}">
        <p14:creationId xmlns:p14="http://schemas.microsoft.com/office/powerpoint/2010/main" val="3699695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5064A1-8E75-6BA4-C15A-214B8448A1A1}"/>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65E5ABFF-848C-2D59-0873-989F0482A916}"/>
              </a:ext>
            </a:extLst>
          </p:cNvPr>
          <p:cNvSpPr>
            <a:spLocks noGrp="1"/>
          </p:cNvSpPr>
          <p:nvPr>
            <p:ph type="dt" sz="half" idx="10"/>
          </p:nvPr>
        </p:nvSpPr>
        <p:spPr/>
        <p:txBody>
          <a:bodyPr/>
          <a:lstStyle/>
          <a:p>
            <a:fld id="{338FE324-0DFB-4DBA-9615-2938FCEE6845}" type="datetimeFigureOut">
              <a:rPr lang="nl-NL" smtClean="0"/>
              <a:t>28-5-2023</a:t>
            </a:fld>
            <a:endParaRPr lang="nl-NL"/>
          </a:p>
        </p:txBody>
      </p:sp>
      <p:sp>
        <p:nvSpPr>
          <p:cNvPr id="4" name="Tijdelijke aanduiding voor voettekst 3">
            <a:extLst>
              <a:ext uri="{FF2B5EF4-FFF2-40B4-BE49-F238E27FC236}">
                <a16:creationId xmlns:a16="http://schemas.microsoft.com/office/drawing/2014/main" id="{1C352B73-6DFD-2C6D-524D-807953867F03}"/>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C7961EAD-AFFA-00C8-6A94-9FF66CE07F1E}"/>
              </a:ext>
            </a:extLst>
          </p:cNvPr>
          <p:cNvSpPr>
            <a:spLocks noGrp="1"/>
          </p:cNvSpPr>
          <p:nvPr>
            <p:ph type="sldNum" sz="quarter" idx="12"/>
          </p:nvPr>
        </p:nvSpPr>
        <p:spPr/>
        <p:txBody>
          <a:bodyPr/>
          <a:lstStyle/>
          <a:p>
            <a:fld id="{77B9D68A-B621-423D-AA99-8F29A4F102DC}" type="slidenum">
              <a:rPr lang="nl-NL" smtClean="0"/>
              <a:t>‹nr.›</a:t>
            </a:fld>
            <a:endParaRPr lang="nl-NL"/>
          </a:p>
        </p:txBody>
      </p:sp>
    </p:spTree>
    <p:extLst>
      <p:ext uri="{BB962C8B-B14F-4D97-AF65-F5344CB8AC3E}">
        <p14:creationId xmlns:p14="http://schemas.microsoft.com/office/powerpoint/2010/main" val="20213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2D4977C6-1A6A-66D4-BE22-1090761F3973}"/>
              </a:ext>
            </a:extLst>
          </p:cNvPr>
          <p:cNvSpPr>
            <a:spLocks noGrp="1"/>
          </p:cNvSpPr>
          <p:nvPr>
            <p:ph type="dt" sz="half" idx="10"/>
          </p:nvPr>
        </p:nvSpPr>
        <p:spPr/>
        <p:txBody>
          <a:bodyPr/>
          <a:lstStyle/>
          <a:p>
            <a:fld id="{338FE324-0DFB-4DBA-9615-2938FCEE6845}" type="datetimeFigureOut">
              <a:rPr lang="nl-NL" smtClean="0"/>
              <a:t>28-5-2023</a:t>
            </a:fld>
            <a:endParaRPr lang="nl-NL"/>
          </a:p>
        </p:txBody>
      </p:sp>
      <p:sp>
        <p:nvSpPr>
          <p:cNvPr id="3" name="Tijdelijke aanduiding voor voettekst 2">
            <a:extLst>
              <a:ext uri="{FF2B5EF4-FFF2-40B4-BE49-F238E27FC236}">
                <a16:creationId xmlns:a16="http://schemas.microsoft.com/office/drawing/2014/main" id="{B988E78F-ED06-128D-203D-0DAEC64ED32E}"/>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019662C-1124-F532-89B9-998F95A31C5A}"/>
              </a:ext>
            </a:extLst>
          </p:cNvPr>
          <p:cNvSpPr>
            <a:spLocks noGrp="1"/>
          </p:cNvSpPr>
          <p:nvPr>
            <p:ph type="sldNum" sz="quarter" idx="12"/>
          </p:nvPr>
        </p:nvSpPr>
        <p:spPr/>
        <p:txBody>
          <a:bodyPr/>
          <a:lstStyle/>
          <a:p>
            <a:fld id="{77B9D68A-B621-423D-AA99-8F29A4F102DC}" type="slidenum">
              <a:rPr lang="nl-NL" smtClean="0"/>
              <a:t>‹nr.›</a:t>
            </a:fld>
            <a:endParaRPr lang="nl-NL"/>
          </a:p>
        </p:txBody>
      </p:sp>
    </p:spTree>
    <p:extLst>
      <p:ext uri="{BB962C8B-B14F-4D97-AF65-F5344CB8AC3E}">
        <p14:creationId xmlns:p14="http://schemas.microsoft.com/office/powerpoint/2010/main" val="473601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F4885E-3F52-570F-87EB-71BA3FE3B39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1BEC2372-3534-F660-EBC5-97B0620DFE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66BD1AA8-1073-5DBE-EBBC-AEAE11F2B5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836E4822-088D-09B0-AECB-891CE6079FB4}"/>
              </a:ext>
            </a:extLst>
          </p:cNvPr>
          <p:cNvSpPr>
            <a:spLocks noGrp="1"/>
          </p:cNvSpPr>
          <p:nvPr>
            <p:ph type="dt" sz="half" idx="10"/>
          </p:nvPr>
        </p:nvSpPr>
        <p:spPr/>
        <p:txBody>
          <a:bodyPr/>
          <a:lstStyle/>
          <a:p>
            <a:fld id="{338FE324-0DFB-4DBA-9615-2938FCEE6845}" type="datetimeFigureOut">
              <a:rPr lang="nl-NL" smtClean="0"/>
              <a:t>28-5-2023</a:t>
            </a:fld>
            <a:endParaRPr lang="nl-NL"/>
          </a:p>
        </p:txBody>
      </p:sp>
      <p:sp>
        <p:nvSpPr>
          <p:cNvPr id="6" name="Tijdelijke aanduiding voor voettekst 5">
            <a:extLst>
              <a:ext uri="{FF2B5EF4-FFF2-40B4-BE49-F238E27FC236}">
                <a16:creationId xmlns:a16="http://schemas.microsoft.com/office/drawing/2014/main" id="{C9BE3593-0E8F-C134-6CF7-B6CA231185E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D3202C3-970E-7CC1-0A65-FD3FDD2F89E4}"/>
              </a:ext>
            </a:extLst>
          </p:cNvPr>
          <p:cNvSpPr>
            <a:spLocks noGrp="1"/>
          </p:cNvSpPr>
          <p:nvPr>
            <p:ph type="sldNum" sz="quarter" idx="12"/>
          </p:nvPr>
        </p:nvSpPr>
        <p:spPr/>
        <p:txBody>
          <a:bodyPr/>
          <a:lstStyle/>
          <a:p>
            <a:fld id="{77B9D68A-B621-423D-AA99-8F29A4F102DC}" type="slidenum">
              <a:rPr lang="nl-NL" smtClean="0"/>
              <a:t>‹nr.›</a:t>
            </a:fld>
            <a:endParaRPr lang="nl-NL"/>
          </a:p>
        </p:txBody>
      </p:sp>
    </p:spTree>
    <p:extLst>
      <p:ext uri="{BB962C8B-B14F-4D97-AF65-F5344CB8AC3E}">
        <p14:creationId xmlns:p14="http://schemas.microsoft.com/office/powerpoint/2010/main" val="3592539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04136D-5862-6357-95A7-F04E45407EE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29D150D5-0444-F52A-AFDC-48B02646B0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0CB5EF73-AE56-050E-3676-AF67E79918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6EDB928-F526-1374-83E6-F42C10FDB015}"/>
              </a:ext>
            </a:extLst>
          </p:cNvPr>
          <p:cNvSpPr>
            <a:spLocks noGrp="1"/>
          </p:cNvSpPr>
          <p:nvPr>
            <p:ph type="dt" sz="half" idx="10"/>
          </p:nvPr>
        </p:nvSpPr>
        <p:spPr/>
        <p:txBody>
          <a:bodyPr/>
          <a:lstStyle/>
          <a:p>
            <a:fld id="{338FE324-0DFB-4DBA-9615-2938FCEE6845}" type="datetimeFigureOut">
              <a:rPr lang="nl-NL" smtClean="0"/>
              <a:t>28-5-2023</a:t>
            </a:fld>
            <a:endParaRPr lang="nl-NL"/>
          </a:p>
        </p:txBody>
      </p:sp>
      <p:sp>
        <p:nvSpPr>
          <p:cNvPr id="6" name="Tijdelijke aanduiding voor voettekst 5">
            <a:extLst>
              <a:ext uri="{FF2B5EF4-FFF2-40B4-BE49-F238E27FC236}">
                <a16:creationId xmlns:a16="http://schemas.microsoft.com/office/drawing/2014/main" id="{886D750C-90DA-3984-30EA-3DEF0C84CBF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4DC2F1C-3D0E-D94D-6341-5587E8AB31A2}"/>
              </a:ext>
            </a:extLst>
          </p:cNvPr>
          <p:cNvSpPr>
            <a:spLocks noGrp="1"/>
          </p:cNvSpPr>
          <p:nvPr>
            <p:ph type="sldNum" sz="quarter" idx="12"/>
          </p:nvPr>
        </p:nvSpPr>
        <p:spPr/>
        <p:txBody>
          <a:bodyPr/>
          <a:lstStyle/>
          <a:p>
            <a:fld id="{77B9D68A-B621-423D-AA99-8F29A4F102DC}" type="slidenum">
              <a:rPr lang="nl-NL" smtClean="0"/>
              <a:t>‹nr.›</a:t>
            </a:fld>
            <a:endParaRPr lang="nl-NL"/>
          </a:p>
        </p:txBody>
      </p:sp>
    </p:spTree>
    <p:extLst>
      <p:ext uri="{BB962C8B-B14F-4D97-AF65-F5344CB8AC3E}">
        <p14:creationId xmlns:p14="http://schemas.microsoft.com/office/powerpoint/2010/main" val="3387647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F754C78-12D1-E44B-0B61-1CB3EC42F3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21A4BBA-4160-5887-7144-ADDD503C4D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9B32091-9503-6B9A-223E-FD2154759A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8FE324-0DFB-4DBA-9615-2938FCEE6845}" type="datetimeFigureOut">
              <a:rPr lang="nl-NL" smtClean="0"/>
              <a:t>28-5-2023</a:t>
            </a:fld>
            <a:endParaRPr lang="nl-NL"/>
          </a:p>
        </p:txBody>
      </p:sp>
      <p:sp>
        <p:nvSpPr>
          <p:cNvPr id="5" name="Tijdelijke aanduiding voor voettekst 4">
            <a:extLst>
              <a:ext uri="{FF2B5EF4-FFF2-40B4-BE49-F238E27FC236}">
                <a16:creationId xmlns:a16="http://schemas.microsoft.com/office/drawing/2014/main" id="{2BBF8E40-7437-7622-2AC3-1D4B4564EE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CC8A9613-F1B6-C4EE-89A6-41DA33FE2D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B9D68A-B621-423D-AA99-8F29A4F102DC}" type="slidenum">
              <a:rPr lang="nl-NL" smtClean="0"/>
              <a:t>‹nr.›</a:t>
            </a:fld>
            <a:endParaRPr lang="nl-NL"/>
          </a:p>
        </p:txBody>
      </p:sp>
    </p:spTree>
    <p:extLst>
      <p:ext uri="{BB962C8B-B14F-4D97-AF65-F5344CB8AC3E}">
        <p14:creationId xmlns:p14="http://schemas.microsoft.com/office/powerpoint/2010/main" val="2516812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youtu.be/BvsMEHbJ-uc"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B48AF6-8473-7E25-622F-EEC37B95C90E}"/>
              </a:ext>
            </a:extLst>
          </p:cNvPr>
          <p:cNvSpPr>
            <a:spLocks noGrp="1"/>
          </p:cNvSpPr>
          <p:nvPr>
            <p:ph type="ctrTitle"/>
          </p:nvPr>
        </p:nvSpPr>
        <p:spPr>
          <a:xfrm>
            <a:off x="348550" y="2117714"/>
            <a:ext cx="9144000" cy="2387600"/>
          </a:xfrm>
        </p:spPr>
        <p:txBody>
          <a:bodyPr>
            <a:normAutofit/>
          </a:bodyPr>
          <a:lstStyle/>
          <a:p>
            <a:r>
              <a:rPr lang="nl-BE" dirty="0">
                <a:latin typeface="Comic Sans MS" panose="030F0702030302020204" pitchFamily="66" charset="0"/>
              </a:rPr>
              <a:t> </a:t>
            </a:r>
            <a:r>
              <a:rPr lang="nl-BE" sz="4800" dirty="0">
                <a:solidFill>
                  <a:srgbClr val="000066"/>
                </a:solidFill>
                <a:latin typeface="Comic Sans MS" panose="030F0702030302020204" pitchFamily="66" charset="0"/>
              </a:rPr>
              <a:t>Mantelzorg; dat dóe je gewoon  </a:t>
            </a:r>
            <a:endParaRPr lang="nl-BE" dirty="0">
              <a:solidFill>
                <a:srgbClr val="000066"/>
              </a:solidFill>
              <a:latin typeface="Comic Sans MS" panose="030F0702030302020204" pitchFamily="66" charset="0"/>
            </a:endParaRPr>
          </a:p>
        </p:txBody>
      </p:sp>
      <p:pic>
        <p:nvPicPr>
          <p:cNvPr id="5" name="Afbeelding 4">
            <a:extLst>
              <a:ext uri="{FF2B5EF4-FFF2-40B4-BE49-F238E27FC236}">
                <a16:creationId xmlns:a16="http://schemas.microsoft.com/office/drawing/2014/main" id="{6FD7F132-F010-4A3D-4674-09B6930BD796}"/>
              </a:ext>
            </a:extLst>
          </p:cNvPr>
          <p:cNvPicPr>
            <a:picLocks noChangeAspect="1"/>
          </p:cNvPicPr>
          <p:nvPr/>
        </p:nvPicPr>
        <p:blipFill rotWithShape="1">
          <a:blip r:embed="rId3"/>
          <a:srcRect l="695" r="1941" b="16619"/>
          <a:stretch/>
        </p:blipFill>
        <p:spPr>
          <a:xfrm>
            <a:off x="0" y="0"/>
            <a:ext cx="12192000" cy="2531585"/>
          </a:xfrm>
          <a:prstGeom prst="rect">
            <a:avLst/>
          </a:prstGeom>
        </p:spPr>
      </p:pic>
      <p:sp>
        <p:nvSpPr>
          <p:cNvPr id="7" name="Tekstvak 6">
            <a:extLst>
              <a:ext uri="{FF2B5EF4-FFF2-40B4-BE49-F238E27FC236}">
                <a16:creationId xmlns:a16="http://schemas.microsoft.com/office/drawing/2014/main" id="{61A2EAE1-18BE-A848-B57C-6F4D0CCF5B2B}"/>
              </a:ext>
            </a:extLst>
          </p:cNvPr>
          <p:cNvSpPr txBox="1"/>
          <p:nvPr/>
        </p:nvSpPr>
        <p:spPr>
          <a:xfrm>
            <a:off x="950119" y="325397"/>
            <a:ext cx="9717881" cy="646331"/>
          </a:xfrm>
          <a:prstGeom prst="rect">
            <a:avLst/>
          </a:prstGeom>
          <a:noFill/>
        </p:spPr>
        <p:txBody>
          <a:bodyPr wrap="square">
            <a:spAutoFit/>
          </a:bodyPr>
          <a:lstStyle/>
          <a:p>
            <a:r>
              <a:rPr lang="nl-BE" sz="3600" b="1" dirty="0">
                <a:solidFill>
                  <a:schemeClr val="bg1"/>
                </a:solidFill>
                <a:latin typeface="Calibri" panose="020F0502020204030204" pitchFamily="34" charset="0"/>
                <a:cs typeface="Calibri" panose="020F0502020204030204" pitchFamily="34" charset="0"/>
              </a:rPr>
              <a:t>Burgerberaad Zorg Zeeland</a:t>
            </a:r>
          </a:p>
        </p:txBody>
      </p:sp>
      <p:sp>
        <p:nvSpPr>
          <p:cNvPr id="3" name="Tekstvak 2">
            <a:extLst>
              <a:ext uri="{FF2B5EF4-FFF2-40B4-BE49-F238E27FC236}">
                <a16:creationId xmlns:a16="http://schemas.microsoft.com/office/drawing/2014/main" id="{52FABCB8-0C2B-CAC5-E7AB-5D14FA453B00}"/>
              </a:ext>
            </a:extLst>
          </p:cNvPr>
          <p:cNvSpPr txBox="1"/>
          <p:nvPr/>
        </p:nvSpPr>
        <p:spPr>
          <a:xfrm>
            <a:off x="220375" y="4685944"/>
            <a:ext cx="2634337" cy="1846659"/>
          </a:xfrm>
          <a:prstGeom prst="rect">
            <a:avLst/>
          </a:prstGeom>
          <a:noFill/>
        </p:spPr>
        <p:txBody>
          <a:bodyPr wrap="square" rtlCol="0">
            <a:spAutoFit/>
          </a:bodyPr>
          <a:lstStyle/>
          <a:p>
            <a:r>
              <a:rPr lang="nl-NL" sz="2400" u="sng" dirty="0"/>
              <a:t>Werkgroep leden</a:t>
            </a:r>
            <a:r>
              <a:rPr lang="nl-NL" sz="2400" dirty="0"/>
              <a:t>:</a:t>
            </a:r>
          </a:p>
          <a:p>
            <a:r>
              <a:rPr lang="nl-NL" sz="2400" dirty="0"/>
              <a:t>Natalie </a:t>
            </a:r>
            <a:r>
              <a:rPr lang="nl-NL" sz="2400" dirty="0" err="1"/>
              <a:t>Colpa</a:t>
            </a:r>
            <a:endParaRPr lang="nl-NL" sz="2400" dirty="0"/>
          </a:p>
          <a:p>
            <a:r>
              <a:rPr lang="nl-NL" sz="2400" dirty="0"/>
              <a:t>Nelly </a:t>
            </a:r>
            <a:r>
              <a:rPr lang="nl-NL" sz="2400" dirty="0" err="1"/>
              <a:t>Eckhard</a:t>
            </a:r>
            <a:endParaRPr lang="nl-NL" sz="2400" dirty="0"/>
          </a:p>
          <a:p>
            <a:r>
              <a:rPr lang="nl-NL" sz="2400" dirty="0"/>
              <a:t>Wil </a:t>
            </a:r>
            <a:r>
              <a:rPr lang="nl-NL" sz="2400" dirty="0" err="1"/>
              <a:t>Bosschaardt</a:t>
            </a:r>
            <a:endParaRPr lang="nl-NL" sz="2400" dirty="0"/>
          </a:p>
          <a:p>
            <a:endParaRPr lang="nl-NL" dirty="0"/>
          </a:p>
        </p:txBody>
      </p:sp>
      <p:pic>
        <p:nvPicPr>
          <p:cNvPr id="6" name="Afbeelding 5">
            <a:extLst>
              <a:ext uri="{FF2B5EF4-FFF2-40B4-BE49-F238E27FC236}">
                <a16:creationId xmlns:a16="http://schemas.microsoft.com/office/drawing/2014/main" id="{1948B339-3CDE-0C18-687F-4E0CAD77732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7686" y="325397"/>
            <a:ext cx="3018002" cy="3018002"/>
          </a:xfrm>
          <a:prstGeom prst="rect">
            <a:avLst/>
          </a:prstGeom>
        </p:spPr>
      </p:pic>
      <p:sp>
        <p:nvSpPr>
          <p:cNvPr id="8" name="Tekstvak 7">
            <a:extLst>
              <a:ext uri="{FF2B5EF4-FFF2-40B4-BE49-F238E27FC236}">
                <a16:creationId xmlns:a16="http://schemas.microsoft.com/office/drawing/2014/main" id="{A65D082A-A9C6-7844-D909-CE4F3BE1A2BC}"/>
              </a:ext>
            </a:extLst>
          </p:cNvPr>
          <p:cNvSpPr txBox="1"/>
          <p:nvPr/>
        </p:nvSpPr>
        <p:spPr>
          <a:xfrm>
            <a:off x="2854712" y="5020259"/>
            <a:ext cx="3858322" cy="1846659"/>
          </a:xfrm>
          <a:prstGeom prst="rect">
            <a:avLst/>
          </a:prstGeom>
          <a:noFill/>
        </p:spPr>
        <p:txBody>
          <a:bodyPr wrap="square" rtlCol="0">
            <a:spAutoFit/>
          </a:bodyPr>
          <a:lstStyle/>
          <a:p>
            <a:r>
              <a:rPr lang="nl-NL" sz="2400" dirty="0"/>
              <a:t>Corrie </a:t>
            </a:r>
            <a:r>
              <a:rPr lang="nl-NL" sz="2400" dirty="0" err="1"/>
              <a:t>Vermue</a:t>
            </a:r>
            <a:endParaRPr lang="nl-NL" sz="2400" dirty="0"/>
          </a:p>
          <a:p>
            <a:r>
              <a:rPr lang="nl-NL" sz="2400" dirty="0"/>
              <a:t>Piet Meijer</a:t>
            </a:r>
          </a:p>
          <a:p>
            <a:r>
              <a:rPr lang="nl-NL" sz="2400" dirty="0"/>
              <a:t>Chris Koopman</a:t>
            </a:r>
          </a:p>
          <a:p>
            <a:r>
              <a:rPr lang="nl-NL" sz="2400" dirty="0"/>
              <a:t>Kitty Kiezenberg</a:t>
            </a:r>
          </a:p>
          <a:p>
            <a:endParaRPr lang="nl-NL" dirty="0"/>
          </a:p>
        </p:txBody>
      </p:sp>
    </p:spTree>
    <p:extLst>
      <p:ext uri="{BB962C8B-B14F-4D97-AF65-F5344CB8AC3E}">
        <p14:creationId xmlns:p14="http://schemas.microsoft.com/office/powerpoint/2010/main" val="4214901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B48AF6-8473-7E25-622F-EEC37B95C90E}"/>
              </a:ext>
            </a:extLst>
          </p:cNvPr>
          <p:cNvSpPr>
            <a:spLocks noGrp="1"/>
          </p:cNvSpPr>
          <p:nvPr>
            <p:ph type="ctrTitle"/>
          </p:nvPr>
        </p:nvSpPr>
        <p:spPr/>
        <p:txBody>
          <a:bodyPr/>
          <a:lstStyle/>
          <a:p>
            <a:r>
              <a:rPr lang="nl-BE"/>
              <a:t> </a:t>
            </a:r>
          </a:p>
        </p:txBody>
      </p:sp>
      <p:pic>
        <p:nvPicPr>
          <p:cNvPr id="5" name="Afbeelding 4">
            <a:extLst>
              <a:ext uri="{FF2B5EF4-FFF2-40B4-BE49-F238E27FC236}">
                <a16:creationId xmlns:a16="http://schemas.microsoft.com/office/drawing/2014/main" id="{6FD7F132-F010-4A3D-4674-09B6930BD796}"/>
              </a:ext>
            </a:extLst>
          </p:cNvPr>
          <p:cNvPicPr>
            <a:picLocks noChangeAspect="1"/>
          </p:cNvPicPr>
          <p:nvPr/>
        </p:nvPicPr>
        <p:blipFill rotWithShape="1">
          <a:blip r:embed="rId3"/>
          <a:srcRect l="695" r="1941" b="16619"/>
          <a:stretch/>
        </p:blipFill>
        <p:spPr>
          <a:xfrm>
            <a:off x="0" y="0"/>
            <a:ext cx="12192000" cy="2531585"/>
          </a:xfrm>
          <a:prstGeom prst="rect">
            <a:avLst/>
          </a:prstGeom>
        </p:spPr>
      </p:pic>
      <p:sp>
        <p:nvSpPr>
          <p:cNvPr id="7" name="Tekstvak 6">
            <a:extLst>
              <a:ext uri="{FF2B5EF4-FFF2-40B4-BE49-F238E27FC236}">
                <a16:creationId xmlns:a16="http://schemas.microsoft.com/office/drawing/2014/main" id="{61A2EAE1-18BE-A848-B57C-6F4D0CCF5B2B}"/>
              </a:ext>
            </a:extLst>
          </p:cNvPr>
          <p:cNvSpPr txBox="1"/>
          <p:nvPr/>
        </p:nvSpPr>
        <p:spPr>
          <a:xfrm>
            <a:off x="950119" y="325397"/>
            <a:ext cx="9717881" cy="646331"/>
          </a:xfrm>
          <a:prstGeom prst="rect">
            <a:avLst/>
          </a:prstGeom>
          <a:noFill/>
        </p:spPr>
        <p:txBody>
          <a:bodyPr wrap="square">
            <a:spAutoFit/>
          </a:bodyPr>
          <a:lstStyle/>
          <a:p>
            <a:r>
              <a:rPr lang="nl-BE" sz="3600" b="1" dirty="0">
                <a:solidFill>
                  <a:schemeClr val="bg1"/>
                </a:solidFill>
                <a:latin typeface="Calibri" panose="020F0502020204030204" pitchFamily="34" charset="0"/>
                <a:cs typeface="Calibri" panose="020F0502020204030204" pitchFamily="34" charset="0"/>
              </a:rPr>
              <a:t>Burgerberaad Zorg Zeeland</a:t>
            </a:r>
          </a:p>
        </p:txBody>
      </p:sp>
      <p:pic>
        <p:nvPicPr>
          <p:cNvPr id="1026" name="Picture 2" descr="De ideale mantelzorger je kunt ‘m zomaar plots zijn">
            <a:extLst>
              <a:ext uri="{FF2B5EF4-FFF2-40B4-BE49-F238E27FC236}">
                <a16:creationId xmlns:a16="http://schemas.microsoft.com/office/drawing/2014/main" id="{818A63C7-5AB7-91DB-A3BB-62BC1955EFD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4999" y="2107581"/>
            <a:ext cx="3256866" cy="4605454"/>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2">
            <a:extLst>
              <a:ext uri="{FF2B5EF4-FFF2-40B4-BE49-F238E27FC236}">
                <a16:creationId xmlns:a16="http://schemas.microsoft.com/office/drawing/2014/main" id="{D2B4657C-99F0-9021-DDA1-22783576614A}"/>
              </a:ext>
            </a:extLst>
          </p:cNvPr>
          <p:cNvSpPr txBox="1"/>
          <p:nvPr/>
        </p:nvSpPr>
        <p:spPr>
          <a:xfrm>
            <a:off x="4493941" y="3088888"/>
            <a:ext cx="7493620" cy="1323439"/>
          </a:xfrm>
          <a:prstGeom prst="rect">
            <a:avLst/>
          </a:prstGeom>
          <a:noFill/>
        </p:spPr>
        <p:txBody>
          <a:bodyPr wrap="square" rtlCol="0">
            <a:spAutoFit/>
          </a:bodyPr>
          <a:lstStyle/>
          <a:p>
            <a:endParaRPr lang="nl-NL" sz="4000" b="1" i="1" dirty="0">
              <a:latin typeface="Comic Sans MS" panose="030F0702030302020204" pitchFamily="66" charset="0"/>
            </a:endParaRPr>
          </a:p>
          <a:p>
            <a:r>
              <a:rPr lang="nl-NL" sz="4000" b="1" i="1" dirty="0">
                <a:latin typeface="Comic Sans MS" panose="030F0702030302020204" pitchFamily="66" charset="0"/>
              </a:rPr>
              <a:t>Dus ook ……. Jij en jij en jij! </a:t>
            </a:r>
          </a:p>
        </p:txBody>
      </p:sp>
    </p:spTree>
    <p:extLst>
      <p:ext uri="{BB962C8B-B14F-4D97-AF65-F5344CB8AC3E}">
        <p14:creationId xmlns:p14="http://schemas.microsoft.com/office/powerpoint/2010/main" val="3273770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B48AF6-8473-7E25-622F-EEC37B95C90E}"/>
              </a:ext>
            </a:extLst>
          </p:cNvPr>
          <p:cNvSpPr>
            <a:spLocks noGrp="1"/>
          </p:cNvSpPr>
          <p:nvPr>
            <p:ph type="ctrTitle"/>
          </p:nvPr>
        </p:nvSpPr>
        <p:spPr/>
        <p:txBody>
          <a:bodyPr/>
          <a:lstStyle/>
          <a:p>
            <a:r>
              <a:rPr lang="nl-BE"/>
              <a:t> </a:t>
            </a:r>
          </a:p>
        </p:txBody>
      </p:sp>
      <p:pic>
        <p:nvPicPr>
          <p:cNvPr id="5" name="Afbeelding 4">
            <a:extLst>
              <a:ext uri="{FF2B5EF4-FFF2-40B4-BE49-F238E27FC236}">
                <a16:creationId xmlns:a16="http://schemas.microsoft.com/office/drawing/2014/main" id="{6FD7F132-F010-4A3D-4674-09B6930BD796}"/>
              </a:ext>
            </a:extLst>
          </p:cNvPr>
          <p:cNvPicPr>
            <a:picLocks noChangeAspect="1"/>
          </p:cNvPicPr>
          <p:nvPr/>
        </p:nvPicPr>
        <p:blipFill rotWithShape="1">
          <a:blip r:embed="rId3"/>
          <a:srcRect l="695" r="1941" b="16619"/>
          <a:stretch/>
        </p:blipFill>
        <p:spPr>
          <a:xfrm>
            <a:off x="0" y="-218747"/>
            <a:ext cx="12192000" cy="2531585"/>
          </a:xfrm>
          <a:prstGeom prst="rect">
            <a:avLst/>
          </a:prstGeom>
        </p:spPr>
      </p:pic>
      <p:sp>
        <p:nvSpPr>
          <p:cNvPr id="7" name="Tekstvak 6">
            <a:extLst>
              <a:ext uri="{FF2B5EF4-FFF2-40B4-BE49-F238E27FC236}">
                <a16:creationId xmlns:a16="http://schemas.microsoft.com/office/drawing/2014/main" id="{61A2EAE1-18BE-A848-B57C-6F4D0CCF5B2B}"/>
              </a:ext>
            </a:extLst>
          </p:cNvPr>
          <p:cNvSpPr txBox="1"/>
          <p:nvPr/>
        </p:nvSpPr>
        <p:spPr>
          <a:xfrm>
            <a:off x="950119" y="325397"/>
            <a:ext cx="9717881" cy="646331"/>
          </a:xfrm>
          <a:prstGeom prst="rect">
            <a:avLst/>
          </a:prstGeom>
          <a:noFill/>
        </p:spPr>
        <p:txBody>
          <a:bodyPr wrap="square">
            <a:spAutoFit/>
          </a:bodyPr>
          <a:lstStyle/>
          <a:p>
            <a:r>
              <a:rPr lang="nl-BE" sz="3600" b="1" dirty="0">
                <a:solidFill>
                  <a:schemeClr val="bg1"/>
                </a:solidFill>
                <a:latin typeface="Calibri" panose="020F0502020204030204" pitchFamily="34" charset="0"/>
                <a:cs typeface="Calibri" panose="020F0502020204030204" pitchFamily="34" charset="0"/>
              </a:rPr>
              <a:t>Burgerberaad Zorg Zeeland</a:t>
            </a:r>
          </a:p>
        </p:txBody>
      </p:sp>
      <p:sp>
        <p:nvSpPr>
          <p:cNvPr id="3" name="Tekstvak 2">
            <a:extLst>
              <a:ext uri="{FF2B5EF4-FFF2-40B4-BE49-F238E27FC236}">
                <a16:creationId xmlns:a16="http://schemas.microsoft.com/office/drawing/2014/main" id="{653E8DF7-BD7B-5AF5-926C-542D6A361D81}"/>
              </a:ext>
            </a:extLst>
          </p:cNvPr>
          <p:cNvSpPr txBox="1"/>
          <p:nvPr/>
        </p:nvSpPr>
        <p:spPr>
          <a:xfrm>
            <a:off x="-129286" y="1650638"/>
            <a:ext cx="11876690" cy="5355312"/>
          </a:xfrm>
          <a:prstGeom prst="rect">
            <a:avLst/>
          </a:prstGeom>
          <a:noFill/>
        </p:spPr>
        <p:txBody>
          <a:bodyPr wrap="square" rtlCol="0">
            <a:spAutoFit/>
          </a:bodyPr>
          <a:lstStyle/>
          <a:p>
            <a:pPr algn="ctr"/>
            <a:r>
              <a:rPr lang="nl-NL" sz="5400" kern="100" dirty="0">
                <a:effectLst/>
                <a:latin typeface="Comic Sans MS" panose="030F0702030302020204" pitchFamily="66" charset="0"/>
                <a:ea typeface="Calibri" panose="020F0502020204030204" pitchFamily="34" charset="0"/>
                <a:cs typeface="Times New Roman" panose="02020603050405020304" pitchFamily="18" charset="0"/>
              </a:rPr>
              <a:t>Mantelzorg; </a:t>
            </a:r>
          </a:p>
          <a:p>
            <a:pPr algn="ctr"/>
            <a:endParaRPr lang="nl-NL" sz="5400" kern="100" dirty="0">
              <a:effectLst/>
              <a:latin typeface="Comic Sans MS" panose="030F0702030302020204" pitchFamily="66" charset="0"/>
              <a:ea typeface="Calibri" panose="020F0502020204030204" pitchFamily="34" charset="0"/>
              <a:cs typeface="Times New Roman" panose="02020603050405020304" pitchFamily="18" charset="0"/>
            </a:endParaRPr>
          </a:p>
          <a:p>
            <a:pPr algn="ctr"/>
            <a:r>
              <a:rPr lang="nl-NL" sz="5400" kern="100" dirty="0">
                <a:latin typeface="Comic Sans MS" panose="030F0702030302020204" pitchFamily="66" charset="0"/>
                <a:ea typeface="Calibri" panose="020F0502020204030204" pitchFamily="34" charset="0"/>
                <a:cs typeface="Times New Roman" panose="02020603050405020304" pitchFamily="18" charset="0"/>
              </a:rPr>
              <a:t>De </a:t>
            </a:r>
            <a:r>
              <a:rPr lang="nl-NL" sz="5400" kern="100" dirty="0">
                <a:effectLst/>
                <a:latin typeface="Comic Sans MS" panose="030F0702030302020204" pitchFamily="66" charset="0"/>
                <a:ea typeface="Calibri" panose="020F0502020204030204" pitchFamily="34" charset="0"/>
                <a:cs typeface="Times New Roman" panose="02020603050405020304" pitchFamily="18" charset="0"/>
              </a:rPr>
              <a:t>betekenis en inzet van mantelzorg is voor de huidige en toekomstige zorg van essentieel belang</a:t>
            </a:r>
          </a:p>
          <a:p>
            <a:endParaRPr lang="nl-NL" dirty="0"/>
          </a:p>
        </p:txBody>
      </p:sp>
    </p:spTree>
    <p:extLst>
      <p:ext uri="{BB962C8B-B14F-4D97-AF65-F5344CB8AC3E}">
        <p14:creationId xmlns:p14="http://schemas.microsoft.com/office/powerpoint/2010/main" val="395533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B48AF6-8473-7E25-622F-EEC37B95C90E}"/>
              </a:ext>
            </a:extLst>
          </p:cNvPr>
          <p:cNvSpPr>
            <a:spLocks noGrp="1"/>
          </p:cNvSpPr>
          <p:nvPr>
            <p:ph type="ctrTitle"/>
          </p:nvPr>
        </p:nvSpPr>
        <p:spPr/>
        <p:txBody>
          <a:bodyPr/>
          <a:lstStyle/>
          <a:p>
            <a:r>
              <a:rPr lang="nl-BE" dirty="0"/>
              <a:t> </a:t>
            </a:r>
          </a:p>
        </p:txBody>
      </p:sp>
      <p:pic>
        <p:nvPicPr>
          <p:cNvPr id="5" name="Afbeelding 4">
            <a:extLst>
              <a:ext uri="{FF2B5EF4-FFF2-40B4-BE49-F238E27FC236}">
                <a16:creationId xmlns:a16="http://schemas.microsoft.com/office/drawing/2014/main" id="{6FD7F132-F010-4A3D-4674-09B6930BD796}"/>
              </a:ext>
            </a:extLst>
          </p:cNvPr>
          <p:cNvPicPr>
            <a:picLocks noChangeAspect="1"/>
          </p:cNvPicPr>
          <p:nvPr/>
        </p:nvPicPr>
        <p:blipFill rotWithShape="1">
          <a:blip r:embed="rId3"/>
          <a:srcRect l="695" r="1941" b="16619"/>
          <a:stretch/>
        </p:blipFill>
        <p:spPr>
          <a:xfrm>
            <a:off x="0" y="0"/>
            <a:ext cx="12192000" cy="2531585"/>
          </a:xfrm>
          <a:prstGeom prst="rect">
            <a:avLst/>
          </a:prstGeom>
        </p:spPr>
      </p:pic>
      <p:sp>
        <p:nvSpPr>
          <p:cNvPr id="7" name="Tekstvak 6">
            <a:extLst>
              <a:ext uri="{FF2B5EF4-FFF2-40B4-BE49-F238E27FC236}">
                <a16:creationId xmlns:a16="http://schemas.microsoft.com/office/drawing/2014/main" id="{61A2EAE1-18BE-A848-B57C-6F4D0CCF5B2B}"/>
              </a:ext>
            </a:extLst>
          </p:cNvPr>
          <p:cNvSpPr txBox="1"/>
          <p:nvPr/>
        </p:nvSpPr>
        <p:spPr>
          <a:xfrm>
            <a:off x="193374" y="26968"/>
            <a:ext cx="9717881" cy="646331"/>
          </a:xfrm>
          <a:prstGeom prst="rect">
            <a:avLst/>
          </a:prstGeom>
          <a:noFill/>
        </p:spPr>
        <p:txBody>
          <a:bodyPr wrap="square">
            <a:spAutoFit/>
          </a:bodyPr>
          <a:lstStyle/>
          <a:p>
            <a:r>
              <a:rPr lang="nl-BE" sz="3600" b="1" dirty="0">
                <a:solidFill>
                  <a:schemeClr val="bg1"/>
                </a:solidFill>
                <a:latin typeface="Calibri" panose="020F0502020204030204" pitchFamily="34" charset="0"/>
                <a:cs typeface="Calibri" panose="020F0502020204030204" pitchFamily="34" charset="0"/>
              </a:rPr>
              <a:t>Burgerberaad Zorg Zeeland</a:t>
            </a:r>
          </a:p>
        </p:txBody>
      </p:sp>
      <p:sp>
        <p:nvSpPr>
          <p:cNvPr id="3" name="Tekstvak 2">
            <a:extLst>
              <a:ext uri="{FF2B5EF4-FFF2-40B4-BE49-F238E27FC236}">
                <a16:creationId xmlns:a16="http://schemas.microsoft.com/office/drawing/2014/main" id="{9DA505CD-E613-8D8A-78CB-26435489C7A6}"/>
              </a:ext>
            </a:extLst>
          </p:cNvPr>
          <p:cNvSpPr txBox="1"/>
          <p:nvPr/>
        </p:nvSpPr>
        <p:spPr>
          <a:xfrm>
            <a:off x="-210207" y="1182025"/>
            <a:ext cx="12402207" cy="1077218"/>
          </a:xfrm>
          <a:prstGeom prst="rect">
            <a:avLst/>
          </a:prstGeom>
          <a:noFill/>
        </p:spPr>
        <p:txBody>
          <a:bodyPr wrap="square" rtlCol="0">
            <a:spAutoFit/>
          </a:bodyPr>
          <a:lstStyle/>
          <a:p>
            <a:pPr algn="ctr"/>
            <a:r>
              <a:rPr lang="nl-NL" sz="3200" dirty="0">
                <a:solidFill>
                  <a:schemeClr val="bg1"/>
                </a:solidFill>
                <a:latin typeface="Comic Sans MS" panose="030F0702030302020204" pitchFamily="66" charset="0"/>
              </a:rPr>
              <a:t>Hoe draagt mantelzorg aan de (toekomstige) problemen in de </a:t>
            </a:r>
            <a:r>
              <a:rPr lang="nl-NL" sz="3200" dirty="0">
                <a:latin typeface="Comic Sans MS" panose="030F0702030302020204" pitchFamily="66" charset="0"/>
              </a:rPr>
              <a:t>zorg bij? </a:t>
            </a:r>
          </a:p>
        </p:txBody>
      </p:sp>
      <p:sp>
        <p:nvSpPr>
          <p:cNvPr id="6" name="Tekstvak 5">
            <a:extLst>
              <a:ext uri="{FF2B5EF4-FFF2-40B4-BE49-F238E27FC236}">
                <a16:creationId xmlns:a16="http://schemas.microsoft.com/office/drawing/2014/main" id="{B4351E6A-7CD7-4391-E351-4F6F454B986F}"/>
              </a:ext>
            </a:extLst>
          </p:cNvPr>
          <p:cNvSpPr txBox="1"/>
          <p:nvPr/>
        </p:nvSpPr>
        <p:spPr>
          <a:xfrm>
            <a:off x="685266" y="2599254"/>
            <a:ext cx="2659118" cy="523220"/>
          </a:xfrm>
          <a:prstGeom prst="rect">
            <a:avLst/>
          </a:prstGeom>
          <a:noFill/>
        </p:spPr>
        <p:txBody>
          <a:bodyPr wrap="square" rtlCol="0">
            <a:spAutoFit/>
          </a:bodyPr>
          <a:lstStyle/>
          <a:p>
            <a:r>
              <a:rPr lang="nl-NL" sz="2800" dirty="0">
                <a:latin typeface="Comic Sans MS" panose="030F0702030302020204" pitchFamily="66" charset="0"/>
              </a:rPr>
              <a:t>Meer ouderen</a:t>
            </a:r>
          </a:p>
        </p:txBody>
      </p:sp>
      <p:sp>
        <p:nvSpPr>
          <p:cNvPr id="9" name="Tekstvak 8">
            <a:extLst>
              <a:ext uri="{FF2B5EF4-FFF2-40B4-BE49-F238E27FC236}">
                <a16:creationId xmlns:a16="http://schemas.microsoft.com/office/drawing/2014/main" id="{0369680B-764C-2105-B773-175F8161A7AE}"/>
              </a:ext>
            </a:extLst>
          </p:cNvPr>
          <p:cNvSpPr txBox="1"/>
          <p:nvPr/>
        </p:nvSpPr>
        <p:spPr>
          <a:xfrm>
            <a:off x="1623763" y="3861053"/>
            <a:ext cx="4410157" cy="523220"/>
          </a:xfrm>
          <a:prstGeom prst="rect">
            <a:avLst/>
          </a:prstGeom>
          <a:noFill/>
        </p:spPr>
        <p:txBody>
          <a:bodyPr wrap="square" rtlCol="0">
            <a:spAutoFit/>
          </a:bodyPr>
          <a:lstStyle/>
          <a:p>
            <a:r>
              <a:rPr lang="nl-NL" sz="2800" dirty="0">
                <a:latin typeface="Comic Sans MS" panose="030F0702030302020204" pitchFamily="66" charset="0"/>
              </a:rPr>
              <a:t>Meer zorg nodig </a:t>
            </a:r>
          </a:p>
        </p:txBody>
      </p:sp>
      <p:sp>
        <p:nvSpPr>
          <p:cNvPr id="10" name="Tekstvak 9">
            <a:extLst>
              <a:ext uri="{FF2B5EF4-FFF2-40B4-BE49-F238E27FC236}">
                <a16:creationId xmlns:a16="http://schemas.microsoft.com/office/drawing/2014/main" id="{8852BFD0-7056-A70D-F4EC-BDC0CC1CEB86}"/>
              </a:ext>
            </a:extLst>
          </p:cNvPr>
          <p:cNvSpPr txBox="1"/>
          <p:nvPr/>
        </p:nvSpPr>
        <p:spPr>
          <a:xfrm>
            <a:off x="685266" y="5258583"/>
            <a:ext cx="4939862" cy="954107"/>
          </a:xfrm>
          <a:prstGeom prst="rect">
            <a:avLst/>
          </a:prstGeom>
          <a:noFill/>
        </p:spPr>
        <p:txBody>
          <a:bodyPr wrap="square" rtlCol="0">
            <a:spAutoFit/>
          </a:bodyPr>
          <a:lstStyle/>
          <a:p>
            <a:r>
              <a:rPr lang="nl-NL" sz="2800" dirty="0">
                <a:latin typeface="Comic Sans MS" panose="030F0702030302020204" pitchFamily="66" charset="0"/>
              </a:rPr>
              <a:t>Minder jongeren &amp;  kiezen niet voor baan in de zorg</a:t>
            </a:r>
          </a:p>
        </p:txBody>
      </p:sp>
      <p:sp>
        <p:nvSpPr>
          <p:cNvPr id="12" name="Tekstvak 11">
            <a:extLst>
              <a:ext uri="{FF2B5EF4-FFF2-40B4-BE49-F238E27FC236}">
                <a16:creationId xmlns:a16="http://schemas.microsoft.com/office/drawing/2014/main" id="{33E01A3F-B634-1AC2-7C43-AF25D2D2C33B}"/>
              </a:ext>
            </a:extLst>
          </p:cNvPr>
          <p:cNvSpPr txBox="1"/>
          <p:nvPr/>
        </p:nvSpPr>
        <p:spPr>
          <a:xfrm>
            <a:off x="7394028" y="2599254"/>
            <a:ext cx="3489434" cy="954107"/>
          </a:xfrm>
          <a:prstGeom prst="rect">
            <a:avLst/>
          </a:prstGeom>
          <a:noFill/>
        </p:spPr>
        <p:txBody>
          <a:bodyPr wrap="square" rtlCol="0">
            <a:spAutoFit/>
          </a:bodyPr>
          <a:lstStyle/>
          <a:p>
            <a:r>
              <a:rPr lang="nl-NL" sz="2800" dirty="0">
                <a:latin typeface="Comic Sans MS" panose="030F0702030302020204" pitchFamily="66" charset="0"/>
              </a:rPr>
              <a:t>Personeelstekorten in zorg/welzijn </a:t>
            </a:r>
          </a:p>
        </p:txBody>
      </p:sp>
      <p:sp>
        <p:nvSpPr>
          <p:cNvPr id="13" name="Tekstvak 12">
            <a:extLst>
              <a:ext uri="{FF2B5EF4-FFF2-40B4-BE49-F238E27FC236}">
                <a16:creationId xmlns:a16="http://schemas.microsoft.com/office/drawing/2014/main" id="{FEE33CDB-ABE4-45EB-3C13-DAA902142BC1}"/>
              </a:ext>
            </a:extLst>
          </p:cNvPr>
          <p:cNvSpPr txBox="1"/>
          <p:nvPr/>
        </p:nvSpPr>
        <p:spPr>
          <a:xfrm>
            <a:off x="6566874" y="4632326"/>
            <a:ext cx="4813737" cy="954107"/>
          </a:xfrm>
          <a:prstGeom prst="rect">
            <a:avLst/>
          </a:prstGeom>
          <a:noFill/>
        </p:spPr>
        <p:txBody>
          <a:bodyPr wrap="square" rtlCol="0">
            <a:spAutoFit/>
          </a:bodyPr>
          <a:lstStyle/>
          <a:p>
            <a:r>
              <a:rPr lang="nl-NL" sz="2800" dirty="0">
                <a:latin typeface="Comic Sans MS" panose="030F0702030302020204" pitchFamily="66" charset="0"/>
              </a:rPr>
              <a:t>Hoge werkdruk / risico hoog ziekteverzuim </a:t>
            </a:r>
          </a:p>
        </p:txBody>
      </p:sp>
    </p:spTree>
    <p:extLst>
      <p:ext uri="{BB962C8B-B14F-4D97-AF65-F5344CB8AC3E}">
        <p14:creationId xmlns:p14="http://schemas.microsoft.com/office/powerpoint/2010/main" val="1701141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B48AF6-8473-7E25-622F-EEC37B95C90E}"/>
              </a:ext>
            </a:extLst>
          </p:cNvPr>
          <p:cNvSpPr>
            <a:spLocks noGrp="1"/>
          </p:cNvSpPr>
          <p:nvPr>
            <p:ph type="ctrTitle"/>
          </p:nvPr>
        </p:nvSpPr>
        <p:spPr/>
        <p:txBody>
          <a:bodyPr/>
          <a:lstStyle/>
          <a:p>
            <a:r>
              <a:rPr lang="nl-BE"/>
              <a:t> </a:t>
            </a:r>
          </a:p>
        </p:txBody>
      </p:sp>
      <p:pic>
        <p:nvPicPr>
          <p:cNvPr id="5" name="Afbeelding 4">
            <a:extLst>
              <a:ext uri="{FF2B5EF4-FFF2-40B4-BE49-F238E27FC236}">
                <a16:creationId xmlns:a16="http://schemas.microsoft.com/office/drawing/2014/main" id="{6FD7F132-F010-4A3D-4674-09B6930BD796}"/>
              </a:ext>
            </a:extLst>
          </p:cNvPr>
          <p:cNvPicPr>
            <a:picLocks noChangeAspect="1"/>
          </p:cNvPicPr>
          <p:nvPr/>
        </p:nvPicPr>
        <p:blipFill rotWithShape="1">
          <a:blip r:embed="rId3"/>
          <a:srcRect l="695" r="1941" b="16619"/>
          <a:stretch/>
        </p:blipFill>
        <p:spPr>
          <a:xfrm>
            <a:off x="0" y="0"/>
            <a:ext cx="12192000" cy="2531585"/>
          </a:xfrm>
          <a:prstGeom prst="rect">
            <a:avLst/>
          </a:prstGeom>
        </p:spPr>
      </p:pic>
      <p:sp>
        <p:nvSpPr>
          <p:cNvPr id="7" name="Tekstvak 6">
            <a:extLst>
              <a:ext uri="{FF2B5EF4-FFF2-40B4-BE49-F238E27FC236}">
                <a16:creationId xmlns:a16="http://schemas.microsoft.com/office/drawing/2014/main" id="{61A2EAE1-18BE-A848-B57C-6F4D0CCF5B2B}"/>
              </a:ext>
            </a:extLst>
          </p:cNvPr>
          <p:cNvSpPr txBox="1"/>
          <p:nvPr/>
        </p:nvSpPr>
        <p:spPr>
          <a:xfrm>
            <a:off x="950119" y="325397"/>
            <a:ext cx="9717881" cy="646331"/>
          </a:xfrm>
          <a:prstGeom prst="rect">
            <a:avLst/>
          </a:prstGeom>
          <a:noFill/>
        </p:spPr>
        <p:txBody>
          <a:bodyPr wrap="square">
            <a:spAutoFit/>
          </a:bodyPr>
          <a:lstStyle/>
          <a:p>
            <a:r>
              <a:rPr lang="nl-BE" sz="3600" b="1" dirty="0">
                <a:solidFill>
                  <a:schemeClr val="bg1"/>
                </a:solidFill>
                <a:latin typeface="Calibri" panose="020F0502020204030204" pitchFamily="34" charset="0"/>
                <a:cs typeface="Calibri" panose="020F0502020204030204" pitchFamily="34" charset="0"/>
              </a:rPr>
              <a:t>Burgerberaad Zorg Zeeland</a:t>
            </a:r>
          </a:p>
        </p:txBody>
      </p:sp>
      <p:sp>
        <p:nvSpPr>
          <p:cNvPr id="3" name="Tekstvak 2">
            <a:extLst>
              <a:ext uri="{FF2B5EF4-FFF2-40B4-BE49-F238E27FC236}">
                <a16:creationId xmlns:a16="http://schemas.microsoft.com/office/drawing/2014/main" id="{421377CF-ABD3-E5FC-15A2-65E12A4BF534}"/>
              </a:ext>
            </a:extLst>
          </p:cNvPr>
          <p:cNvSpPr txBox="1"/>
          <p:nvPr/>
        </p:nvSpPr>
        <p:spPr>
          <a:xfrm>
            <a:off x="809297" y="2682220"/>
            <a:ext cx="8208580" cy="3600986"/>
          </a:xfrm>
          <a:prstGeom prst="rect">
            <a:avLst/>
          </a:prstGeom>
          <a:noFill/>
        </p:spPr>
        <p:txBody>
          <a:bodyPr wrap="square" rtlCol="0">
            <a:spAutoFit/>
          </a:bodyPr>
          <a:lstStyle/>
          <a:p>
            <a:r>
              <a:rPr lang="nl-NL" sz="2000" dirty="0">
                <a:latin typeface="Comic Sans MS" panose="030F0702030302020204" pitchFamily="66" charset="0"/>
              </a:rPr>
              <a:t>Aantal mantelzorgers &gt; 15 jaar  in Zeeland 2020 </a:t>
            </a:r>
          </a:p>
          <a:p>
            <a:endParaRPr lang="nl-NL" sz="2000" dirty="0">
              <a:latin typeface="Comic Sans MS" panose="030F0702030302020204" pitchFamily="66" charset="0"/>
            </a:endParaRPr>
          </a:p>
          <a:p>
            <a:r>
              <a:rPr lang="nl-NL" sz="2000" dirty="0">
                <a:latin typeface="Comic Sans MS" panose="030F0702030302020204" pitchFamily="66" charset="0"/>
              </a:rPr>
              <a:t>Ruim 77.000!</a:t>
            </a:r>
          </a:p>
          <a:p>
            <a:endParaRPr lang="nl-NL" sz="2000" dirty="0">
              <a:latin typeface="Comic Sans MS" panose="030F0702030302020204" pitchFamily="66" charset="0"/>
            </a:endParaRPr>
          </a:p>
          <a:p>
            <a:pPr algn="r"/>
            <a:r>
              <a:rPr lang="nl-NL" sz="2000" dirty="0">
                <a:latin typeface="Comic Sans MS" panose="030F0702030302020204" pitchFamily="66" charset="0"/>
              </a:rPr>
              <a:t>Dat zijn de inwoners van Goes en Vlissingen bij elkaar!</a:t>
            </a:r>
          </a:p>
          <a:p>
            <a:endParaRPr lang="nl-NL" sz="2000" dirty="0">
              <a:latin typeface="Comic Sans MS" panose="030F0702030302020204" pitchFamily="66" charset="0"/>
            </a:endParaRPr>
          </a:p>
          <a:p>
            <a:r>
              <a:rPr lang="nl-NL" sz="2000" dirty="0">
                <a:latin typeface="Comic Sans MS" panose="030F0702030302020204" pitchFamily="66" charset="0"/>
              </a:rPr>
              <a:t>Ruim 13.000 mantelzorgers zorgen langdurig &amp; intensief</a:t>
            </a:r>
          </a:p>
          <a:p>
            <a:endParaRPr lang="nl-NL" sz="2000" dirty="0">
              <a:latin typeface="Comic Sans MS" panose="030F0702030302020204" pitchFamily="66" charset="0"/>
            </a:endParaRPr>
          </a:p>
          <a:p>
            <a:r>
              <a:rPr lang="nl-NL" sz="2000" dirty="0">
                <a:latin typeface="Comic Sans MS" panose="030F0702030302020204" pitchFamily="66" charset="0"/>
              </a:rPr>
              <a:t>Ruim 7000 mantelzorgerszijn zwaar belast</a:t>
            </a:r>
          </a:p>
          <a:p>
            <a:endParaRPr lang="nl-NL" sz="1600" dirty="0">
              <a:latin typeface="Comic Sans MS" panose="030F0702030302020204" pitchFamily="66" charset="0"/>
            </a:endParaRPr>
          </a:p>
          <a:p>
            <a:endParaRPr lang="nl-NL" sz="1600" dirty="0">
              <a:latin typeface="Comic Sans MS" panose="030F0702030302020204" pitchFamily="66" charset="0"/>
            </a:endParaRPr>
          </a:p>
          <a:p>
            <a:endParaRPr lang="nl-NL" sz="1600" dirty="0">
              <a:latin typeface="Comic Sans MS" panose="030F0702030302020204" pitchFamily="66" charset="0"/>
            </a:endParaRPr>
          </a:p>
        </p:txBody>
      </p:sp>
      <p:sp>
        <p:nvSpPr>
          <p:cNvPr id="4" name="Tekstvak 3">
            <a:extLst>
              <a:ext uri="{FF2B5EF4-FFF2-40B4-BE49-F238E27FC236}">
                <a16:creationId xmlns:a16="http://schemas.microsoft.com/office/drawing/2014/main" id="{80337B34-129A-7C38-3DE8-F346757E418E}"/>
              </a:ext>
            </a:extLst>
          </p:cNvPr>
          <p:cNvSpPr txBox="1"/>
          <p:nvPr/>
        </p:nvSpPr>
        <p:spPr>
          <a:xfrm>
            <a:off x="399393" y="6431285"/>
            <a:ext cx="2890345" cy="307777"/>
          </a:xfrm>
          <a:prstGeom prst="rect">
            <a:avLst/>
          </a:prstGeom>
          <a:noFill/>
        </p:spPr>
        <p:txBody>
          <a:bodyPr wrap="square" rtlCol="0">
            <a:spAutoFit/>
          </a:bodyPr>
          <a:lstStyle/>
          <a:p>
            <a:r>
              <a:rPr lang="nl-NL" sz="1400" dirty="0"/>
              <a:t>Bron: SP 2020</a:t>
            </a:r>
          </a:p>
        </p:txBody>
      </p:sp>
      <p:sp>
        <p:nvSpPr>
          <p:cNvPr id="6" name="Tekstvak 5">
            <a:extLst>
              <a:ext uri="{FF2B5EF4-FFF2-40B4-BE49-F238E27FC236}">
                <a16:creationId xmlns:a16="http://schemas.microsoft.com/office/drawing/2014/main" id="{2E3A1671-8464-C0BB-7650-19F1C6ADAF8D}"/>
              </a:ext>
            </a:extLst>
          </p:cNvPr>
          <p:cNvSpPr txBox="1"/>
          <p:nvPr/>
        </p:nvSpPr>
        <p:spPr>
          <a:xfrm>
            <a:off x="7462345" y="5846509"/>
            <a:ext cx="6411310" cy="1477328"/>
          </a:xfrm>
          <a:prstGeom prst="rect">
            <a:avLst/>
          </a:prstGeom>
          <a:noFill/>
        </p:spPr>
        <p:txBody>
          <a:bodyPr wrap="square" rtlCol="0">
            <a:spAutoFit/>
          </a:bodyPr>
          <a:lstStyle/>
          <a:p>
            <a:r>
              <a:rPr lang="nl-NL" dirty="0">
                <a:hlinkClick r:id="rId4"/>
              </a:rPr>
              <a:t>https://youtu.be/BvsMEHbJ-uc</a:t>
            </a:r>
            <a:endParaRPr lang="nl-NL" dirty="0"/>
          </a:p>
          <a:p>
            <a:endParaRPr lang="nl-NL" dirty="0"/>
          </a:p>
          <a:p>
            <a:pPr algn="r"/>
            <a:endParaRPr lang="nl-NL" dirty="0"/>
          </a:p>
          <a:p>
            <a:endParaRPr lang="nl-NL" dirty="0"/>
          </a:p>
          <a:p>
            <a:endParaRPr lang="nl-NL" dirty="0"/>
          </a:p>
        </p:txBody>
      </p:sp>
    </p:spTree>
    <p:extLst>
      <p:ext uri="{BB962C8B-B14F-4D97-AF65-F5344CB8AC3E}">
        <p14:creationId xmlns:p14="http://schemas.microsoft.com/office/powerpoint/2010/main" val="4179354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6FD7F132-F010-4A3D-4674-09B6930BD796}"/>
              </a:ext>
            </a:extLst>
          </p:cNvPr>
          <p:cNvPicPr>
            <a:picLocks noChangeAspect="1"/>
          </p:cNvPicPr>
          <p:nvPr/>
        </p:nvPicPr>
        <p:blipFill rotWithShape="1">
          <a:blip r:embed="rId3"/>
          <a:srcRect l="695" r="1941" b="16619"/>
          <a:stretch/>
        </p:blipFill>
        <p:spPr>
          <a:xfrm>
            <a:off x="0" y="0"/>
            <a:ext cx="12192000" cy="2531585"/>
          </a:xfrm>
          <a:prstGeom prst="rect">
            <a:avLst/>
          </a:prstGeom>
        </p:spPr>
      </p:pic>
      <p:sp>
        <p:nvSpPr>
          <p:cNvPr id="7" name="Tekstvak 6">
            <a:extLst>
              <a:ext uri="{FF2B5EF4-FFF2-40B4-BE49-F238E27FC236}">
                <a16:creationId xmlns:a16="http://schemas.microsoft.com/office/drawing/2014/main" id="{61A2EAE1-18BE-A848-B57C-6F4D0CCF5B2B}"/>
              </a:ext>
            </a:extLst>
          </p:cNvPr>
          <p:cNvSpPr txBox="1"/>
          <p:nvPr/>
        </p:nvSpPr>
        <p:spPr>
          <a:xfrm>
            <a:off x="950119" y="325397"/>
            <a:ext cx="9717881" cy="646331"/>
          </a:xfrm>
          <a:prstGeom prst="rect">
            <a:avLst/>
          </a:prstGeom>
          <a:noFill/>
        </p:spPr>
        <p:txBody>
          <a:bodyPr wrap="square">
            <a:spAutoFit/>
          </a:bodyPr>
          <a:lstStyle/>
          <a:p>
            <a:r>
              <a:rPr lang="nl-BE" sz="3600" b="1" dirty="0">
                <a:solidFill>
                  <a:schemeClr val="bg1"/>
                </a:solidFill>
                <a:latin typeface="Calibri" panose="020F0502020204030204" pitchFamily="34" charset="0"/>
                <a:cs typeface="Calibri" panose="020F0502020204030204" pitchFamily="34" charset="0"/>
              </a:rPr>
              <a:t>Burgerberaad Zorg Zeeland</a:t>
            </a:r>
          </a:p>
        </p:txBody>
      </p:sp>
      <p:sp>
        <p:nvSpPr>
          <p:cNvPr id="6" name="Tekstvak 5">
            <a:extLst>
              <a:ext uri="{FF2B5EF4-FFF2-40B4-BE49-F238E27FC236}">
                <a16:creationId xmlns:a16="http://schemas.microsoft.com/office/drawing/2014/main" id="{A5890BE8-F019-4BFF-5E95-5A9101FDA7A8}"/>
              </a:ext>
            </a:extLst>
          </p:cNvPr>
          <p:cNvSpPr txBox="1"/>
          <p:nvPr/>
        </p:nvSpPr>
        <p:spPr>
          <a:xfrm>
            <a:off x="498021" y="2398255"/>
            <a:ext cx="10622075" cy="1815882"/>
          </a:xfrm>
          <a:prstGeom prst="rect">
            <a:avLst/>
          </a:prstGeom>
          <a:noFill/>
        </p:spPr>
        <p:txBody>
          <a:bodyPr wrap="none" rtlCol="0">
            <a:spAutoFit/>
          </a:bodyPr>
          <a:lstStyle/>
          <a:p>
            <a:r>
              <a:rPr lang="nl-NL" sz="2000" dirty="0"/>
              <a:t>Mantelzorgers leveren dus al een groot deel van de zorg  en zijn dus belangrijk nu én in de toekomst </a:t>
            </a:r>
          </a:p>
          <a:p>
            <a:pPr algn="ctr"/>
            <a:endParaRPr lang="nl-NL" sz="2000" dirty="0"/>
          </a:p>
          <a:p>
            <a:pPr algn="ctr"/>
            <a:r>
              <a:rPr lang="nl-NL" sz="2400" b="1" dirty="0"/>
              <a:t>Mantelzorg is kapitaal wat beschikbaar, maar niet onuitputtelijk is!</a:t>
            </a:r>
          </a:p>
          <a:p>
            <a:pPr algn="ctr"/>
            <a:endParaRPr lang="nl-NL" sz="2400" b="1" dirty="0"/>
          </a:p>
          <a:p>
            <a:pPr algn="ctr"/>
            <a:r>
              <a:rPr lang="nl-NL" sz="2400" b="1" dirty="0"/>
              <a:t>Besparing aan kosten; 22 miljard op jaarbasis</a:t>
            </a:r>
          </a:p>
        </p:txBody>
      </p:sp>
      <p:sp>
        <p:nvSpPr>
          <p:cNvPr id="8" name="Tekstvak 7">
            <a:extLst>
              <a:ext uri="{FF2B5EF4-FFF2-40B4-BE49-F238E27FC236}">
                <a16:creationId xmlns:a16="http://schemas.microsoft.com/office/drawing/2014/main" id="{F9E96B0E-CEFB-91D7-E75B-4A749F81CF7E}"/>
              </a:ext>
            </a:extLst>
          </p:cNvPr>
          <p:cNvSpPr txBox="1"/>
          <p:nvPr/>
        </p:nvSpPr>
        <p:spPr>
          <a:xfrm>
            <a:off x="369784" y="4224803"/>
            <a:ext cx="10604938" cy="3108543"/>
          </a:xfrm>
          <a:prstGeom prst="rect">
            <a:avLst/>
          </a:prstGeom>
          <a:noFill/>
        </p:spPr>
        <p:txBody>
          <a:bodyPr wrap="square" rtlCol="0">
            <a:spAutoFit/>
          </a:bodyPr>
          <a:lstStyle/>
          <a:p>
            <a:r>
              <a:rPr lang="nl-NL" sz="2000" dirty="0"/>
              <a:t>Valkuilen van mantelzorg;</a:t>
            </a:r>
          </a:p>
          <a:p>
            <a:endParaRPr lang="nl-NL" sz="2000" dirty="0"/>
          </a:p>
          <a:p>
            <a:pPr marL="285750" indent="-285750">
              <a:buFontTx/>
              <a:buChar char="-"/>
            </a:pPr>
            <a:r>
              <a:rPr lang="nl-NL" sz="2000" dirty="0"/>
              <a:t>Overbelasting; grenzen stellen – affectieve relatie -  mening van omgeving – sociale isolatie –verstrikt raken in het zorgen </a:t>
            </a:r>
          </a:p>
          <a:p>
            <a:pPr marL="285750" indent="-285750">
              <a:buFontTx/>
              <a:buChar char="-"/>
            </a:pPr>
            <a:endParaRPr lang="nl-NL" sz="2000" dirty="0"/>
          </a:p>
          <a:p>
            <a:pPr marL="285750" indent="-285750">
              <a:buFontTx/>
              <a:buChar char="-"/>
            </a:pPr>
            <a:r>
              <a:rPr lang="nl-NL" sz="2000" dirty="0"/>
              <a:t>Verwachtingen van overheden en professionals; gericht op behoefte van patiënt </a:t>
            </a:r>
          </a:p>
          <a:p>
            <a:pPr marL="285750" indent="-285750">
              <a:buFontTx/>
              <a:buChar char="-"/>
            </a:pPr>
            <a:endParaRPr lang="nl-NL" sz="2000" dirty="0"/>
          </a:p>
          <a:p>
            <a:pPr marL="285750" indent="-285750">
              <a:buFontTx/>
              <a:buChar char="-"/>
            </a:pPr>
            <a:r>
              <a:rPr lang="nl-NL" sz="2000" dirty="0"/>
              <a:t>Vraagverlegenheid</a:t>
            </a:r>
          </a:p>
          <a:p>
            <a:pPr marL="285750" indent="-285750">
              <a:buFontTx/>
              <a:buChar char="-"/>
            </a:pPr>
            <a:endParaRPr lang="nl-NL" dirty="0"/>
          </a:p>
          <a:p>
            <a:pPr marL="285750" indent="-285750">
              <a:buFontTx/>
              <a:buChar char="-"/>
            </a:pPr>
            <a:endParaRPr lang="nl-NL" dirty="0"/>
          </a:p>
        </p:txBody>
      </p:sp>
    </p:spTree>
    <p:extLst>
      <p:ext uri="{BB962C8B-B14F-4D97-AF65-F5344CB8AC3E}">
        <p14:creationId xmlns:p14="http://schemas.microsoft.com/office/powerpoint/2010/main" val="1784563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6FD7F132-F010-4A3D-4674-09B6930BD796}"/>
              </a:ext>
            </a:extLst>
          </p:cNvPr>
          <p:cNvPicPr>
            <a:picLocks noChangeAspect="1"/>
          </p:cNvPicPr>
          <p:nvPr/>
        </p:nvPicPr>
        <p:blipFill rotWithShape="1">
          <a:blip r:embed="rId3"/>
          <a:srcRect l="695" r="1941" b="16619"/>
          <a:stretch/>
        </p:blipFill>
        <p:spPr>
          <a:xfrm>
            <a:off x="0" y="0"/>
            <a:ext cx="12192000" cy="2531585"/>
          </a:xfrm>
          <a:prstGeom prst="rect">
            <a:avLst/>
          </a:prstGeom>
        </p:spPr>
      </p:pic>
      <p:sp>
        <p:nvSpPr>
          <p:cNvPr id="7" name="Tekstvak 6">
            <a:extLst>
              <a:ext uri="{FF2B5EF4-FFF2-40B4-BE49-F238E27FC236}">
                <a16:creationId xmlns:a16="http://schemas.microsoft.com/office/drawing/2014/main" id="{61A2EAE1-18BE-A848-B57C-6F4D0CCF5B2B}"/>
              </a:ext>
            </a:extLst>
          </p:cNvPr>
          <p:cNvSpPr txBox="1"/>
          <p:nvPr/>
        </p:nvSpPr>
        <p:spPr>
          <a:xfrm>
            <a:off x="950119" y="325397"/>
            <a:ext cx="9717881" cy="646331"/>
          </a:xfrm>
          <a:prstGeom prst="rect">
            <a:avLst/>
          </a:prstGeom>
          <a:noFill/>
        </p:spPr>
        <p:txBody>
          <a:bodyPr wrap="square">
            <a:spAutoFit/>
          </a:bodyPr>
          <a:lstStyle/>
          <a:p>
            <a:r>
              <a:rPr lang="nl-BE" sz="3600" b="1" dirty="0">
                <a:solidFill>
                  <a:schemeClr val="bg1"/>
                </a:solidFill>
                <a:latin typeface="Calibri" panose="020F0502020204030204" pitchFamily="34" charset="0"/>
                <a:cs typeface="Calibri" panose="020F0502020204030204" pitchFamily="34" charset="0"/>
              </a:rPr>
              <a:t>Burgerberaad Zorg Zeeland</a:t>
            </a:r>
          </a:p>
        </p:txBody>
      </p:sp>
      <p:sp>
        <p:nvSpPr>
          <p:cNvPr id="4" name="Titel 3">
            <a:extLst>
              <a:ext uri="{FF2B5EF4-FFF2-40B4-BE49-F238E27FC236}">
                <a16:creationId xmlns:a16="http://schemas.microsoft.com/office/drawing/2014/main" id="{C23839A0-9A21-3078-E67D-93BCC1DCEEEF}"/>
              </a:ext>
            </a:extLst>
          </p:cNvPr>
          <p:cNvSpPr>
            <a:spLocks noGrp="1"/>
          </p:cNvSpPr>
          <p:nvPr>
            <p:ph type="ctrTitle"/>
          </p:nvPr>
        </p:nvSpPr>
        <p:spPr>
          <a:xfrm>
            <a:off x="1524000" y="2380785"/>
            <a:ext cx="9144000" cy="1193800"/>
          </a:xfrm>
        </p:spPr>
        <p:txBody>
          <a:bodyPr>
            <a:normAutofit/>
          </a:bodyPr>
          <a:lstStyle/>
          <a:p>
            <a:r>
              <a:rPr lang="nl-NL" sz="3600" dirty="0"/>
              <a:t>De mantelzorger heeft bescherming nodig om het vol te kunnen houden </a:t>
            </a:r>
          </a:p>
        </p:txBody>
      </p:sp>
      <p:sp>
        <p:nvSpPr>
          <p:cNvPr id="2" name="Tekstvak 1">
            <a:extLst>
              <a:ext uri="{FF2B5EF4-FFF2-40B4-BE49-F238E27FC236}">
                <a16:creationId xmlns:a16="http://schemas.microsoft.com/office/drawing/2014/main" id="{6E048DD4-F8A7-DA11-04DE-C5DFB1D587D3}"/>
              </a:ext>
            </a:extLst>
          </p:cNvPr>
          <p:cNvSpPr txBox="1"/>
          <p:nvPr/>
        </p:nvSpPr>
        <p:spPr>
          <a:xfrm>
            <a:off x="769434" y="3967979"/>
            <a:ext cx="10359483" cy="3385542"/>
          </a:xfrm>
          <a:prstGeom prst="rect">
            <a:avLst/>
          </a:prstGeom>
          <a:noFill/>
        </p:spPr>
        <p:txBody>
          <a:bodyPr wrap="square" rtlCol="0">
            <a:spAutoFit/>
          </a:bodyPr>
          <a:lstStyle/>
          <a:p>
            <a:pPr marL="285750" indent="-285750">
              <a:buFontTx/>
              <a:buChar char="-"/>
            </a:pPr>
            <a:r>
              <a:rPr lang="nl-NL" sz="2000" dirty="0"/>
              <a:t>Herkennen en erkennen</a:t>
            </a:r>
          </a:p>
          <a:p>
            <a:pPr marL="285750" indent="-285750">
              <a:buFontTx/>
              <a:buChar char="-"/>
            </a:pPr>
            <a:r>
              <a:rPr lang="nl-NL" sz="2000" dirty="0"/>
              <a:t>Deskundige ondersteuning van lokale mantelzorgsteunpunten </a:t>
            </a:r>
          </a:p>
          <a:p>
            <a:pPr marL="285750" indent="-285750">
              <a:buFontTx/>
              <a:buChar char="-"/>
            </a:pPr>
            <a:r>
              <a:rPr lang="nl-NL" sz="2000" dirty="0"/>
              <a:t>Scholing (ziektebeelden &amp; hoe ermee om gaan)</a:t>
            </a:r>
          </a:p>
          <a:p>
            <a:pPr marL="285750" indent="-285750">
              <a:buFontTx/>
              <a:buChar char="-"/>
            </a:pPr>
            <a:r>
              <a:rPr lang="nl-NL" sz="2000" dirty="0"/>
              <a:t>Maximale ondersteuning in alle zorgwetten </a:t>
            </a:r>
          </a:p>
          <a:p>
            <a:pPr marL="285750" indent="-285750">
              <a:buFontTx/>
              <a:buChar char="-"/>
            </a:pPr>
            <a:r>
              <a:rPr lang="nl-NL" sz="2000" dirty="0"/>
              <a:t>Op gelijkwaardige voet samenwerken met de zorgprofessional</a:t>
            </a:r>
          </a:p>
          <a:p>
            <a:pPr marL="285750" indent="-285750">
              <a:buFontTx/>
              <a:buChar char="-"/>
            </a:pPr>
            <a:r>
              <a:rPr lang="nl-NL" sz="2000" dirty="0"/>
              <a:t>Maatwerk vanuit de werkgever</a:t>
            </a:r>
          </a:p>
          <a:p>
            <a:pPr marL="285750" indent="-285750">
              <a:buFontTx/>
              <a:buChar char="-"/>
            </a:pPr>
            <a:r>
              <a:rPr lang="nl-NL" sz="2000" dirty="0"/>
              <a:t>PGB is beschikbaar als maatwerk </a:t>
            </a:r>
          </a:p>
          <a:p>
            <a:pPr marL="285750" indent="-285750">
              <a:buFontTx/>
              <a:buChar char="-"/>
            </a:pPr>
            <a:endParaRPr lang="nl-NL" sz="2000" dirty="0"/>
          </a:p>
          <a:p>
            <a:pPr marL="285750" indent="-285750">
              <a:buFontTx/>
              <a:buChar char="-"/>
            </a:pPr>
            <a:endParaRPr lang="nl-NL" dirty="0"/>
          </a:p>
          <a:p>
            <a:pPr marL="285750" indent="-285750">
              <a:buFontTx/>
              <a:buChar char="-"/>
            </a:pPr>
            <a:endParaRPr lang="nl-NL" dirty="0"/>
          </a:p>
          <a:p>
            <a:pPr marL="285750" indent="-285750">
              <a:buFontTx/>
              <a:buChar char="-"/>
            </a:pPr>
            <a:endParaRPr lang="nl-NL" dirty="0"/>
          </a:p>
        </p:txBody>
      </p:sp>
    </p:spTree>
    <p:extLst>
      <p:ext uri="{BB962C8B-B14F-4D97-AF65-F5344CB8AC3E}">
        <p14:creationId xmlns:p14="http://schemas.microsoft.com/office/powerpoint/2010/main" val="2834265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6FD7F132-F010-4A3D-4674-09B6930BD796}"/>
              </a:ext>
            </a:extLst>
          </p:cNvPr>
          <p:cNvPicPr>
            <a:picLocks noChangeAspect="1"/>
          </p:cNvPicPr>
          <p:nvPr/>
        </p:nvPicPr>
        <p:blipFill rotWithShape="1">
          <a:blip r:embed="rId3"/>
          <a:srcRect l="695" r="1941" b="16619"/>
          <a:stretch/>
        </p:blipFill>
        <p:spPr>
          <a:xfrm>
            <a:off x="0" y="0"/>
            <a:ext cx="12192000" cy="2531585"/>
          </a:xfrm>
          <a:prstGeom prst="rect">
            <a:avLst/>
          </a:prstGeom>
        </p:spPr>
      </p:pic>
      <p:sp>
        <p:nvSpPr>
          <p:cNvPr id="7" name="Tekstvak 6">
            <a:extLst>
              <a:ext uri="{FF2B5EF4-FFF2-40B4-BE49-F238E27FC236}">
                <a16:creationId xmlns:a16="http://schemas.microsoft.com/office/drawing/2014/main" id="{61A2EAE1-18BE-A848-B57C-6F4D0CCF5B2B}"/>
              </a:ext>
            </a:extLst>
          </p:cNvPr>
          <p:cNvSpPr txBox="1"/>
          <p:nvPr/>
        </p:nvSpPr>
        <p:spPr>
          <a:xfrm>
            <a:off x="950119" y="325397"/>
            <a:ext cx="9717881" cy="646331"/>
          </a:xfrm>
          <a:prstGeom prst="rect">
            <a:avLst/>
          </a:prstGeom>
          <a:noFill/>
        </p:spPr>
        <p:txBody>
          <a:bodyPr wrap="square">
            <a:spAutoFit/>
          </a:bodyPr>
          <a:lstStyle/>
          <a:p>
            <a:r>
              <a:rPr lang="nl-BE" sz="3600" b="1" dirty="0">
                <a:solidFill>
                  <a:schemeClr val="bg1"/>
                </a:solidFill>
                <a:latin typeface="Calibri" panose="020F0502020204030204" pitchFamily="34" charset="0"/>
                <a:cs typeface="Calibri" panose="020F0502020204030204" pitchFamily="34" charset="0"/>
              </a:rPr>
              <a:t>Burgerberaad Zorg Zeeland</a:t>
            </a:r>
          </a:p>
        </p:txBody>
      </p:sp>
      <p:sp>
        <p:nvSpPr>
          <p:cNvPr id="2" name="Tekstvak 1">
            <a:extLst>
              <a:ext uri="{FF2B5EF4-FFF2-40B4-BE49-F238E27FC236}">
                <a16:creationId xmlns:a16="http://schemas.microsoft.com/office/drawing/2014/main" id="{BA9F678E-1217-F2FF-4A8B-1E9B18DEBC62}"/>
              </a:ext>
            </a:extLst>
          </p:cNvPr>
          <p:cNvSpPr txBox="1"/>
          <p:nvPr/>
        </p:nvSpPr>
        <p:spPr>
          <a:xfrm>
            <a:off x="545683" y="2152551"/>
            <a:ext cx="10326029" cy="4779642"/>
          </a:xfrm>
          <a:prstGeom prst="rect">
            <a:avLst/>
          </a:prstGeom>
          <a:noFill/>
        </p:spPr>
        <p:txBody>
          <a:bodyPr wrap="square" rtlCol="0">
            <a:spAutoFit/>
          </a:bodyPr>
          <a:lstStyle/>
          <a:p>
            <a:pPr>
              <a:lnSpc>
                <a:spcPct val="107000"/>
              </a:lnSpc>
              <a:spcAft>
                <a:spcPts val="800"/>
              </a:spcAft>
            </a:pP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nl-NL" sz="2000" b="1" u="sng" kern="100" dirty="0">
                <a:effectLst/>
                <a:latin typeface="Comic Sans MS" panose="030F0702030302020204" pitchFamily="66" charset="0"/>
                <a:ea typeface="Calibri" panose="020F0502020204030204" pitchFamily="34" charset="0"/>
                <a:cs typeface="Times New Roman" panose="02020603050405020304" pitchFamily="18" charset="0"/>
              </a:rPr>
              <a:t>Voorstel 1 :</a:t>
            </a:r>
            <a:endParaRPr lang="nl-NL" sz="2000" kern="100"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omic Sans MS" panose="030F0702030302020204" pitchFamily="66" charset="0"/>
                <a:ea typeface="Calibri" panose="020F0502020204030204" pitchFamily="34" charset="0"/>
                <a:cs typeface="Times New Roman" panose="02020603050405020304" pitchFamily="18" charset="0"/>
              </a:rPr>
              <a:t>Het thema mantelzorg / mantelzorgers hebben meer aandacht nodig</a:t>
            </a:r>
          </a:p>
          <a:p>
            <a:pPr>
              <a:lnSpc>
                <a:spcPct val="107000"/>
              </a:lnSpc>
              <a:spcAft>
                <a:spcPts val="800"/>
              </a:spcAft>
            </a:pPr>
            <a:endParaRPr lang="nl-NL" sz="2000" i="1" u="sng" kern="100"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800"/>
              </a:spcAft>
            </a:pPr>
            <a:r>
              <a:rPr lang="nl-NL" sz="2000" i="1" u="sng" kern="100" dirty="0">
                <a:effectLst/>
                <a:latin typeface="Comic Sans MS" panose="030F0702030302020204" pitchFamily="66" charset="0"/>
                <a:ea typeface="Calibri" panose="020F0502020204030204" pitchFamily="34" charset="0"/>
                <a:cs typeface="Times New Roman" panose="02020603050405020304" pitchFamily="18" charset="0"/>
              </a:rPr>
              <a:t>Beslispunten:</a:t>
            </a:r>
            <a:endParaRPr lang="nl-NL" sz="2000" kern="100" dirty="0">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nl-NL" sz="2000" kern="100" dirty="0">
                <a:effectLst/>
                <a:latin typeface="Comic Sans MS" panose="030F0702030302020204" pitchFamily="66" charset="0"/>
                <a:ea typeface="Calibri" panose="020F0502020204030204" pitchFamily="34" charset="0"/>
                <a:cs typeface="Times New Roman" panose="02020603050405020304" pitchFamily="18" charset="0"/>
              </a:rPr>
              <a:t>Term mantelzorg beter bekend maken; Structurele promotiecampagne zoals bv. </a:t>
            </a:r>
            <a:r>
              <a:rPr lang="nl-NL" sz="2000" kern="100" dirty="0" err="1">
                <a:effectLst/>
                <a:latin typeface="Comic Sans MS" panose="030F0702030302020204" pitchFamily="66" charset="0"/>
                <a:ea typeface="Calibri" panose="020F0502020204030204" pitchFamily="34" charset="0"/>
                <a:cs typeface="Times New Roman" panose="02020603050405020304" pitchFamily="18" charset="0"/>
              </a:rPr>
              <a:t>Siri</a:t>
            </a:r>
            <a:r>
              <a:rPr lang="nl-NL" sz="2000" kern="100" dirty="0">
                <a:effectLst/>
                <a:latin typeface="Comic Sans MS" panose="030F0702030302020204" pitchFamily="66" charset="0"/>
                <a:ea typeface="Calibri" panose="020F0502020204030204" pitchFamily="34" charset="0"/>
                <a:cs typeface="Times New Roman" panose="02020603050405020304" pitchFamily="18" charset="0"/>
              </a:rPr>
              <a:t> filmpje  - </a:t>
            </a:r>
            <a:r>
              <a:rPr lang="nl-NL" sz="2000" kern="100" dirty="0" err="1">
                <a:effectLst/>
                <a:latin typeface="Comic Sans MS" panose="030F0702030302020204" pitchFamily="66" charset="0"/>
                <a:ea typeface="Calibri" panose="020F0502020204030204" pitchFamily="34" charset="0"/>
                <a:cs typeface="Times New Roman" panose="02020603050405020304" pitchFamily="18" charset="0"/>
              </a:rPr>
              <a:t>billbords</a:t>
            </a:r>
            <a:r>
              <a:rPr lang="nl-NL" sz="2000" kern="100" dirty="0">
                <a:effectLst/>
                <a:latin typeface="Comic Sans MS" panose="030F0702030302020204" pitchFamily="66" charset="0"/>
                <a:ea typeface="Calibri" panose="020F0502020204030204" pitchFamily="34" charset="0"/>
                <a:cs typeface="Times New Roman" panose="02020603050405020304" pitchFamily="18" charset="0"/>
              </a:rPr>
              <a:t> . </a:t>
            </a:r>
          </a:p>
          <a:p>
            <a:pPr marL="342900" lvl="0" indent="-342900">
              <a:lnSpc>
                <a:spcPct val="107000"/>
              </a:lnSpc>
              <a:buFont typeface="+mj-lt"/>
              <a:buAutoNum type="arabicPeriod"/>
            </a:pPr>
            <a:r>
              <a:rPr lang="nl-NL" sz="2000" kern="100" dirty="0">
                <a:effectLst/>
                <a:latin typeface="Comic Sans MS" panose="030F0702030302020204" pitchFamily="66" charset="0"/>
                <a:ea typeface="Calibri" panose="020F0502020204030204" pitchFamily="34" charset="0"/>
                <a:cs typeface="Times New Roman" panose="02020603050405020304" pitchFamily="18" charset="0"/>
              </a:rPr>
              <a:t>Het ondersteuningsaanbod is bekend / beschikbaar op maat én gratis</a:t>
            </a:r>
          </a:p>
          <a:p>
            <a:pPr marL="342900" lvl="0" indent="-342900">
              <a:lnSpc>
                <a:spcPct val="107000"/>
              </a:lnSpc>
              <a:spcAft>
                <a:spcPts val="800"/>
              </a:spcAft>
              <a:buFont typeface="+mj-lt"/>
              <a:buAutoNum type="arabicPeriod"/>
            </a:pPr>
            <a:r>
              <a:rPr lang="nl-NL" sz="2000" kern="100" dirty="0">
                <a:effectLst/>
                <a:latin typeface="Comic Sans MS" panose="030F0702030302020204" pitchFamily="66" charset="0"/>
                <a:ea typeface="Calibri" panose="020F0502020204030204" pitchFamily="34" charset="0"/>
                <a:cs typeface="Times New Roman" panose="02020603050405020304" pitchFamily="18" charset="0"/>
              </a:rPr>
              <a:t>Mantelzorg-NL gaat de regie voeren</a:t>
            </a:r>
          </a:p>
          <a:p>
            <a:pPr marL="342900" lvl="0" indent="-342900">
              <a:lnSpc>
                <a:spcPct val="107000"/>
              </a:lnSpc>
              <a:spcAft>
                <a:spcPts val="800"/>
              </a:spcAft>
              <a:buFont typeface="+mj-lt"/>
              <a:buAutoNum type="arabicPeriod"/>
            </a:pPr>
            <a:r>
              <a:rPr lang="nl-NL" sz="2000" kern="100" dirty="0">
                <a:latin typeface="Comic Sans MS" panose="030F0702030302020204" pitchFamily="66" charset="0"/>
                <a:ea typeface="Calibri" panose="020F0502020204030204" pitchFamily="34" charset="0"/>
                <a:cs typeface="Times New Roman" panose="02020603050405020304" pitchFamily="18" charset="0"/>
              </a:rPr>
              <a:t>Financieren vanuit gemeenten </a:t>
            </a:r>
            <a:endParaRPr lang="nl-NL" sz="2000" kern="100" dirty="0">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endParaRPr lang="nl-NL" sz="2000" kern="100" dirty="0">
              <a:effectLst/>
              <a:latin typeface="Comic Sans MS" panose="030F0702030302020204" pitchFamily="66" charset="0"/>
              <a:ea typeface="Calibri" panose="020F0502020204030204" pitchFamily="34" charset="0"/>
              <a:cs typeface="Times New Roman" panose="02020603050405020304" pitchFamily="18" charset="0"/>
            </a:endParaRPr>
          </a:p>
          <a:p>
            <a:endParaRPr lang="nl-NL" dirty="0"/>
          </a:p>
        </p:txBody>
      </p:sp>
    </p:spTree>
    <p:extLst>
      <p:ext uri="{BB962C8B-B14F-4D97-AF65-F5344CB8AC3E}">
        <p14:creationId xmlns:p14="http://schemas.microsoft.com/office/powerpoint/2010/main" val="2604354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6FD7F132-F010-4A3D-4674-09B6930BD796}"/>
              </a:ext>
            </a:extLst>
          </p:cNvPr>
          <p:cNvPicPr>
            <a:picLocks noChangeAspect="1"/>
          </p:cNvPicPr>
          <p:nvPr/>
        </p:nvPicPr>
        <p:blipFill rotWithShape="1">
          <a:blip r:embed="rId3"/>
          <a:srcRect l="695" r="1941" b="16619"/>
          <a:stretch/>
        </p:blipFill>
        <p:spPr>
          <a:xfrm>
            <a:off x="0" y="0"/>
            <a:ext cx="12192000" cy="2531585"/>
          </a:xfrm>
          <a:prstGeom prst="rect">
            <a:avLst/>
          </a:prstGeom>
        </p:spPr>
      </p:pic>
      <p:sp>
        <p:nvSpPr>
          <p:cNvPr id="7" name="Tekstvak 6">
            <a:extLst>
              <a:ext uri="{FF2B5EF4-FFF2-40B4-BE49-F238E27FC236}">
                <a16:creationId xmlns:a16="http://schemas.microsoft.com/office/drawing/2014/main" id="{61A2EAE1-18BE-A848-B57C-6F4D0CCF5B2B}"/>
              </a:ext>
            </a:extLst>
          </p:cNvPr>
          <p:cNvSpPr txBox="1"/>
          <p:nvPr/>
        </p:nvSpPr>
        <p:spPr>
          <a:xfrm>
            <a:off x="950119" y="325397"/>
            <a:ext cx="9717881" cy="646331"/>
          </a:xfrm>
          <a:prstGeom prst="rect">
            <a:avLst/>
          </a:prstGeom>
          <a:noFill/>
        </p:spPr>
        <p:txBody>
          <a:bodyPr wrap="square">
            <a:spAutoFit/>
          </a:bodyPr>
          <a:lstStyle/>
          <a:p>
            <a:r>
              <a:rPr lang="nl-BE" sz="3600" b="1" dirty="0">
                <a:solidFill>
                  <a:schemeClr val="bg1"/>
                </a:solidFill>
                <a:latin typeface="Calibri" panose="020F0502020204030204" pitchFamily="34" charset="0"/>
                <a:cs typeface="Calibri" panose="020F0502020204030204" pitchFamily="34" charset="0"/>
              </a:rPr>
              <a:t>Burgerberaad Zorg Zeeland</a:t>
            </a:r>
          </a:p>
        </p:txBody>
      </p:sp>
      <p:sp>
        <p:nvSpPr>
          <p:cNvPr id="2" name="Tekstvak 1">
            <a:extLst>
              <a:ext uri="{FF2B5EF4-FFF2-40B4-BE49-F238E27FC236}">
                <a16:creationId xmlns:a16="http://schemas.microsoft.com/office/drawing/2014/main" id="{1FD7157F-07DE-84BF-79DE-F77538B7B5C0}"/>
              </a:ext>
            </a:extLst>
          </p:cNvPr>
          <p:cNvSpPr txBox="1"/>
          <p:nvPr/>
        </p:nvSpPr>
        <p:spPr>
          <a:xfrm>
            <a:off x="785434" y="2344026"/>
            <a:ext cx="10047249" cy="5192191"/>
          </a:xfrm>
          <a:prstGeom prst="rect">
            <a:avLst/>
          </a:prstGeom>
          <a:noFill/>
        </p:spPr>
        <p:txBody>
          <a:bodyPr wrap="square" rtlCol="0">
            <a:spAutoFit/>
          </a:bodyPr>
          <a:lstStyle/>
          <a:p>
            <a:pPr>
              <a:lnSpc>
                <a:spcPct val="107000"/>
              </a:lnSpc>
              <a:spcAft>
                <a:spcPts val="800"/>
              </a:spcAft>
            </a:pPr>
            <a:r>
              <a:rPr lang="nl-NL" sz="2000" b="1" u="sng" kern="100" dirty="0">
                <a:effectLst/>
                <a:latin typeface="Comic Sans MS" panose="030F0702030302020204" pitchFamily="66" charset="0"/>
                <a:ea typeface="Calibri" panose="020F0502020204030204" pitchFamily="34" charset="0"/>
                <a:cs typeface="Times New Roman" panose="02020603050405020304" pitchFamily="18" charset="0"/>
              </a:rPr>
              <a:t>Voorstel 2 :</a:t>
            </a:r>
            <a:endParaRPr lang="nl-NL" sz="2000" kern="100"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omic Sans MS" panose="030F0702030302020204" pitchFamily="66" charset="0"/>
                <a:ea typeface="Calibri" panose="020F0502020204030204" pitchFamily="34" charset="0"/>
                <a:cs typeface="Times New Roman" panose="02020603050405020304" pitchFamily="18" charset="0"/>
              </a:rPr>
              <a:t>Mantelzorgers kunnen rekenen op een vrijwel onbeperkte laagdrempelige ondersteuning op wijkniveau. </a:t>
            </a:r>
          </a:p>
          <a:p>
            <a:pPr>
              <a:lnSpc>
                <a:spcPct val="107000"/>
              </a:lnSpc>
              <a:spcAft>
                <a:spcPts val="800"/>
              </a:spcAft>
            </a:pPr>
            <a:endParaRPr lang="nl-NL" sz="2000" kern="100"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800"/>
              </a:spcAft>
            </a:pPr>
            <a:r>
              <a:rPr lang="nl-NL" sz="2000" i="1" u="sng" kern="100" dirty="0">
                <a:effectLst/>
                <a:latin typeface="Comic Sans MS" panose="030F0702030302020204" pitchFamily="66" charset="0"/>
                <a:ea typeface="Calibri" panose="020F0502020204030204" pitchFamily="34" charset="0"/>
                <a:cs typeface="Times New Roman" panose="02020603050405020304" pitchFamily="18" charset="0"/>
              </a:rPr>
              <a:t>Beslispunten:</a:t>
            </a:r>
            <a:endParaRPr lang="nl-NL" sz="2000" kern="100" dirty="0">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nl-NL" sz="2000" kern="100" dirty="0">
                <a:effectLst/>
                <a:latin typeface="Comic Sans MS" panose="030F0702030302020204" pitchFamily="66" charset="0"/>
                <a:ea typeface="Calibri" panose="020F0502020204030204" pitchFamily="34" charset="0"/>
                <a:cs typeface="Times New Roman" panose="02020603050405020304" pitchFamily="18" charset="0"/>
              </a:rPr>
              <a:t>Beleid rondom mantelzorg  is gebonden aan vaste regels en richtlijnen die in heel Zeeland hetzelfde zijn. </a:t>
            </a:r>
          </a:p>
          <a:p>
            <a:pPr marL="342900" lvl="0" indent="-342900">
              <a:lnSpc>
                <a:spcPct val="107000"/>
              </a:lnSpc>
              <a:buFont typeface="+mj-lt"/>
              <a:buAutoNum type="arabicPeriod"/>
            </a:pPr>
            <a:r>
              <a:rPr lang="nl-NL" sz="2000" kern="100" dirty="0">
                <a:effectLst/>
                <a:latin typeface="Comic Sans MS" panose="030F0702030302020204" pitchFamily="66" charset="0"/>
                <a:ea typeface="Calibri" panose="020F0502020204030204" pitchFamily="34" charset="0"/>
                <a:cs typeface="Times New Roman" panose="02020603050405020304" pitchFamily="18" charset="0"/>
              </a:rPr>
              <a:t>Gemeenten oormerken gelden hiervoor / vast bedrag per </a:t>
            </a:r>
            <a:r>
              <a:rPr lang="nl-NL" sz="2000" kern="100" dirty="0" err="1">
                <a:effectLst/>
                <a:latin typeface="Comic Sans MS" panose="030F0702030302020204" pitchFamily="66" charset="0"/>
                <a:ea typeface="Calibri" panose="020F0502020204030204" pitchFamily="34" charset="0"/>
                <a:cs typeface="Times New Roman" panose="02020603050405020304" pitchFamily="18" charset="0"/>
              </a:rPr>
              <a:t>mz</a:t>
            </a:r>
            <a:r>
              <a:rPr lang="nl-NL" sz="2000" kern="100" dirty="0">
                <a:effectLst/>
                <a:latin typeface="Comic Sans MS" panose="030F0702030302020204" pitchFamily="66" charset="0"/>
                <a:ea typeface="Calibri" panose="020F0502020204030204" pitchFamily="34" charset="0"/>
                <a:cs typeface="Times New Roman" panose="02020603050405020304" pitchFamily="18" charset="0"/>
              </a:rPr>
              <a:t> (voor iedere gemeente hetzelfde)</a:t>
            </a:r>
          </a:p>
          <a:p>
            <a:pPr marL="342900" lvl="0" indent="-342900">
              <a:lnSpc>
                <a:spcPct val="107000"/>
              </a:lnSpc>
              <a:spcAft>
                <a:spcPts val="800"/>
              </a:spcAft>
              <a:buFont typeface="+mj-lt"/>
              <a:buAutoNum type="arabicPeriod"/>
            </a:pPr>
            <a:r>
              <a:rPr lang="nl-NL" sz="2000" kern="100" dirty="0">
                <a:effectLst/>
                <a:latin typeface="Comic Sans MS" panose="030F0702030302020204" pitchFamily="66" charset="0"/>
                <a:ea typeface="Calibri" panose="020F0502020204030204" pitchFamily="34" charset="0"/>
                <a:cs typeface="Times New Roman" panose="02020603050405020304" pitchFamily="18" charset="0"/>
              </a:rPr>
              <a:t>Mantelzorgsteunpunten voeren de regie hierover </a:t>
            </a:r>
          </a:p>
          <a:p>
            <a:pPr marL="342900" lvl="0" indent="-342900">
              <a:lnSpc>
                <a:spcPct val="107000"/>
              </a:lnSpc>
              <a:spcAft>
                <a:spcPts val="800"/>
              </a:spcAft>
              <a:buFont typeface="+mj-lt"/>
              <a:buAutoNum type="arabicPeriod"/>
            </a:pPr>
            <a:r>
              <a:rPr lang="nl-NL" sz="2000" kern="100" dirty="0">
                <a:latin typeface="Comic Sans MS" panose="030F0702030302020204" pitchFamily="66" charset="0"/>
                <a:ea typeface="Calibri" panose="020F0502020204030204" pitchFamily="34" charset="0"/>
                <a:cs typeface="Times New Roman" panose="02020603050405020304" pitchFamily="18" charset="0"/>
              </a:rPr>
              <a:t>Financiering van gemeenten </a:t>
            </a:r>
            <a:endParaRPr lang="nl-NL" sz="2000" kern="100" dirty="0">
              <a:effectLst/>
              <a:latin typeface="Comic Sans MS" panose="030F0702030302020204" pitchFamily="66" charset="0"/>
              <a:ea typeface="Calibri" panose="020F0502020204030204" pitchFamily="34" charset="0"/>
              <a:cs typeface="Times New Roman" panose="02020603050405020304" pitchFamily="18" charset="0"/>
            </a:endParaRPr>
          </a:p>
          <a:p>
            <a:endParaRPr lang="nl-NL" sz="2000" dirty="0">
              <a:latin typeface="Comic Sans MS" panose="030F0702030302020204" pitchFamily="66" charset="0"/>
            </a:endParaRPr>
          </a:p>
          <a:p>
            <a:endParaRPr lang="nl-NL" dirty="0"/>
          </a:p>
          <a:p>
            <a:endParaRPr lang="nl-NL" dirty="0"/>
          </a:p>
        </p:txBody>
      </p:sp>
    </p:spTree>
    <p:extLst>
      <p:ext uri="{BB962C8B-B14F-4D97-AF65-F5344CB8AC3E}">
        <p14:creationId xmlns:p14="http://schemas.microsoft.com/office/powerpoint/2010/main" val="4260915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6FD7F132-F010-4A3D-4674-09B6930BD796}"/>
              </a:ext>
            </a:extLst>
          </p:cNvPr>
          <p:cNvPicPr>
            <a:picLocks noChangeAspect="1"/>
          </p:cNvPicPr>
          <p:nvPr/>
        </p:nvPicPr>
        <p:blipFill rotWithShape="1">
          <a:blip r:embed="rId3"/>
          <a:srcRect l="695" r="1941" b="16619"/>
          <a:stretch/>
        </p:blipFill>
        <p:spPr>
          <a:xfrm>
            <a:off x="0" y="0"/>
            <a:ext cx="12192000" cy="2531585"/>
          </a:xfrm>
          <a:prstGeom prst="rect">
            <a:avLst/>
          </a:prstGeom>
        </p:spPr>
      </p:pic>
      <p:sp>
        <p:nvSpPr>
          <p:cNvPr id="7" name="Tekstvak 6">
            <a:extLst>
              <a:ext uri="{FF2B5EF4-FFF2-40B4-BE49-F238E27FC236}">
                <a16:creationId xmlns:a16="http://schemas.microsoft.com/office/drawing/2014/main" id="{61A2EAE1-18BE-A848-B57C-6F4D0CCF5B2B}"/>
              </a:ext>
            </a:extLst>
          </p:cNvPr>
          <p:cNvSpPr txBox="1"/>
          <p:nvPr/>
        </p:nvSpPr>
        <p:spPr>
          <a:xfrm>
            <a:off x="950119" y="325397"/>
            <a:ext cx="9717881" cy="646331"/>
          </a:xfrm>
          <a:prstGeom prst="rect">
            <a:avLst/>
          </a:prstGeom>
          <a:noFill/>
        </p:spPr>
        <p:txBody>
          <a:bodyPr wrap="square">
            <a:spAutoFit/>
          </a:bodyPr>
          <a:lstStyle/>
          <a:p>
            <a:r>
              <a:rPr lang="nl-BE" sz="3600" b="1" dirty="0">
                <a:solidFill>
                  <a:schemeClr val="bg1"/>
                </a:solidFill>
                <a:latin typeface="Calibri" panose="020F0502020204030204" pitchFamily="34" charset="0"/>
                <a:cs typeface="Calibri" panose="020F0502020204030204" pitchFamily="34" charset="0"/>
              </a:rPr>
              <a:t>Burgerberaad Zorg Zeeland</a:t>
            </a:r>
          </a:p>
        </p:txBody>
      </p:sp>
      <p:sp>
        <p:nvSpPr>
          <p:cNvPr id="2" name="Tekstvak 1">
            <a:extLst>
              <a:ext uri="{FF2B5EF4-FFF2-40B4-BE49-F238E27FC236}">
                <a16:creationId xmlns:a16="http://schemas.microsoft.com/office/drawing/2014/main" id="{CB007DA7-36F8-9E8B-F01F-675B11C0B186}"/>
              </a:ext>
            </a:extLst>
          </p:cNvPr>
          <p:cNvSpPr txBox="1"/>
          <p:nvPr/>
        </p:nvSpPr>
        <p:spPr>
          <a:xfrm>
            <a:off x="691376" y="2531585"/>
            <a:ext cx="9976624" cy="4359142"/>
          </a:xfrm>
          <a:prstGeom prst="rect">
            <a:avLst/>
          </a:prstGeom>
          <a:noFill/>
        </p:spPr>
        <p:txBody>
          <a:bodyPr wrap="square" rtlCol="0">
            <a:spAutoFit/>
          </a:bodyPr>
          <a:lstStyle/>
          <a:p>
            <a:endParaRPr lang="nl-NL" sz="2000" dirty="0">
              <a:latin typeface="Comic Sans MS" panose="030F0702030302020204" pitchFamily="66" charset="0"/>
            </a:endParaRPr>
          </a:p>
          <a:p>
            <a:pPr>
              <a:lnSpc>
                <a:spcPct val="107000"/>
              </a:lnSpc>
              <a:spcAft>
                <a:spcPts val="800"/>
              </a:spcAft>
            </a:pPr>
            <a:r>
              <a:rPr lang="nl-NL" sz="2000" b="1" u="sng" kern="100" dirty="0">
                <a:effectLst/>
                <a:latin typeface="Comic Sans MS" panose="030F0702030302020204" pitchFamily="66" charset="0"/>
                <a:ea typeface="Calibri" panose="020F0502020204030204" pitchFamily="34" charset="0"/>
                <a:cs typeface="Times New Roman" panose="02020603050405020304" pitchFamily="18" charset="0"/>
              </a:rPr>
              <a:t>Voorstel 3 :</a:t>
            </a:r>
            <a:endParaRPr lang="nl-NL" sz="2000" kern="100"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omic Sans MS" panose="030F0702030302020204" pitchFamily="66" charset="0"/>
                <a:ea typeface="Calibri" panose="020F0502020204030204" pitchFamily="34" charset="0"/>
                <a:cs typeface="Times New Roman" panose="02020603050405020304" pitchFamily="18" charset="0"/>
              </a:rPr>
              <a:t>Er is voldoende adempauze (respijt) op maat beschikbaar voor de mantelzorger om even op adem te komen.</a:t>
            </a:r>
          </a:p>
          <a:p>
            <a:pPr>
              <a:lnSpc>
                <a:spcPct val="107000"/>
              </a:lnSpc>
              <a:spcAft>
                <a:spcPts val="800"/>
              </a:spcAft>
            </a:pPr>
            <a:endParaRPr lang="nl-NL" sz="2000" kern="100"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800"/>
              </a:spcAft>
            </a:pPr>
            <a:r>
              <a:rPr lang="nl-NL" sz="2000" i="1" u="sng" kern="100" dirty="0">
                <a:effectLst/>
                <a:latin typeface="Comic Sans MS" panose="030F0702030302020204" pitchFamily="66" charset="0"/>
                <a:ea typeface="Calibri" panose="020F0502020204030204" pitchFamily="34" charset="0"/>
                <a:cs typeface="Times New Roman" panose="02020603050405020304" pitchFamily="18" charset="0"/>
              </a:rPr>
              <a:t>Beslispunten:</a:t>
            </a:r>
            <a:endParaRPr lang="nl-NL" sz="2000" kern="100" dirty="0">
              <a:effectLst/>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nl-NL" sz="2000" kern="100" dirty="0" err="1">
                <a:effectLst/>
                <a:latin typeface="Comic Sans MS" panose="030F0702030302020204" pitchFamily="66" charset="0"/>
                <a:ea typeface="Calibri" panose="020F0502020204030204" pitchFamily="34" charset="0"/>
                <a:cs typeface="Times New Roman" panose="02020603050405020304" pitchFamily="18" charset="0"/>
              </a:rPr>
              <a:t>Onderzoeks</a:t>
            </a:r>
            <a:r>
              <a:rPr lang="nl-NL" sz="2000" kern="100" dirty="0">
                <a:effectLst/>
                <a:latin typeface="Comic Sans MS" panose="030F0702030302020204" pitchFamily="66" charset="0"/>
                <a:ea typeface="Calibri" panose="020F0502020204030204" pitchFamily="34" charset="0"/>
                <a:cs typeface="Times New Roman" panose="02020603050405020304" pitchFamily="18" charset="0"/>
              </a:rPr>
              <a:t> Rapport Clémence Ross (2020) dient  als  leidraad </a:t>
            </a:r>
          </a:p>
          <a:p>
            <a:pPr marL="342900" lvl="0" indent="-342900">
              <a:lnSpc>
                <a:spcPct val="107000"/>
              </a:lnSpc>
              <a:spcAft>
                <a:spcPts val="800"/>
              </a:spcAft>
              <a:buFont typeface="+mj-lt"/>
              <a:buAutoNum type="arabicPeriod"/>
            </a:pPr>
            <a:r>
              <a:rPr lang="nl-NL" sz="2000" kern="100" dirty="0">
                <a:effectLst/>
                <a:latin typeface="Comic Sans MS" panose="030F0702030302020204" pitchFamily="66" charset="0"/>
                <a:ea typeface="Calibri" panose="020F0502020204030204" pitchFamily="34" charset="0"/>
                <a:cs typeface="Times New Roman" panose="02020603050405020304" pitchFamily="18" charset="0"/>
              </a:rPr>
              <a:t>Zeeuwse zorgcoalitie voer dit uit </a:t>
            </a:r>
          </a:p>
          <a:p>
            <a:pPr marL="342900" lvl="0" indent="-342900">
              <a:lnSpc>
                <a:spcPct val="107000"/>
              </a:lnSpc>
              <a:spcAft>
                <a:spcPts val="800"/>
              </a:spcAft>
              <a:buFont typeface="+mj-lt"/>
              <a:buAutoNum type="arabicPeriod"/>
            </a:pPr>
            <a:r>
              <a:rPr lang="nl-NL" sz="2000" kern="100" dirty="0">
                <a:latin typeface="Comic Sans MS" panose="030F0702030302020204" pitchFamily="66" charset="0"/>
                <a:ea typeface="Calibri" panose="020F0502020204030204" pitchFamily="34" charset="0"/>
                <a:cs typeface="Times New Roman" panose="02020603050405020304" pitchFamily="18" charset="0"/>
              </a:rPr>
              <a:t>Financiering gemeenten – ZVW - WLZ</a:t>
            </a:r>
            <a:endParaRPr lang="nl-NL" sz="2000" kern="100"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omic Sans MS" panose="030F0702030302020204" pitchFamily="66" charset="0"/>
                <a:ea typeface="Calibri" panose="020F0502020204030204" pitchFamily="34" charset="0"/>
                <a:cs typeface="Times New Roman" panose="02020603050405020304" pitchFamily="18" charset="0"/>
              </a:rPr>
              <a:t> </a:t>
            </a:r>
          </a:p>
          <a:p>
            <a:endParaRPr lang="nl-NL" dirty="0"/>
          </a:p>
        </p:txBody>
      </p:sp>
    </p:spTree>
    <p:extLst>
      <p:ext uri="{BB962C8B-B14F-4D97-AF65-F5344CB8AC3E}">
        <p14:creationId xmlns:p14="http://schemas.microsoft.com/office/powerpoint/2010/main" val="4088022870"/>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TotalTime>
  <Words>548</Words>
  <Application>Microsoft Office PowerPoint</Application>
  <PresentationFormat>Breedbeeld</PresentationFormat>
  <Paragraphs>108</Paragraphs>
  <Slides>10</Slides>
  <Notes>10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10</vt:i4>
      </vt:variant>
    </vt:vector>
  </HeadingPairs>
  <TitlesOfParts>
    <vt:vector size="15" baseType="lpstr">
      <vt:lpstr>Arial</vt:lpstr>
      <vt:lpstr>Calibri</vt:lpstr>
      <vt:lpstr>Calibri Light</vt:lpstr>
      <vt:lpstr>Comic Sans MS</vt:lpstr>
      <vt:lpstr>Kantoorthema</vt:lpstr>
      <vt:lpstr> Mantelzorg; dat dóe je gewoon  </vt:lpstr>
      <vt:lpstr> </vt:lpstr>
      <vt:lpstr> </vt:lpstr>
      <vt:lpstr> </vt:lpstr>
      <vt:lpstr>PowerPoint-presentatie</vt:lpstr>
      <vt:lpstr>De mantelzorger heeft bescherming nodig om het vol te kunnen houden </vt:lpstr>
      <vt:lpstr>PowerPoint-presentatie</vt:lpstr>
      <vt:lpstr>PowerPoint-presentatie</vt:lpstr>
      <vt:lpstr>PowerPoint-presentatie</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Kitty Kiezenberg</dc:creator>
  <cp:lastModifiedBy>Kitty Kiezenberg</cp:lastModifiedBy>
  <cp:revision>43</cp:revision>
  <dcterms:created xsi:type="dcterms:W3CDTF">2023-05-26T09:06:40Z</dcterms:created>
  <dcterms:modified xsi:type="dcterms:W3CDTF">2023-05-28T16:19:05Z</dcterms:modified>
</cp:coreProperties>
</file>