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256" r:id="rId5"/>
    <p:sldId id="283" r:id="rId6"/>
    <p:sldId id="280" r:id="rId7"/>
    <p:sldId id="286" r:id="rId8"/>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0A94DD-51B8-C2D4-DBC3-CBCE3DDCB372}" name="Hanneke Griffioen" initials="HG" userId="S::hgriffioen_zorgbelang-brabant.nl#ext#@zeeuwsezorgcoalitie.onmicrosoft.com::425e1498-6a62-460a-9ec4-8c969ce7f5a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C900"/>
    <a:srgbClr val="0645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4" d="100"/>
          <a:sy n="114" d="100"/>
        </p:scale>
        <p:origin x="43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D54E43-AAB0-B842-A476-29F32FE6DF16}" type="datetimeFigureOut">
              <a:rPr lang="nl-BE" smtClean="0"/>
              <a:t>23/05/2023</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0F4338-653D-5541-8A20-5FA0A893CBF4}" type="slidenum">
              <a:rPr lang="nl-BE" smtClean="0"/>
              <a:t>‹#›</a:t>
            </a:fld>
            <a:endParaRPr lang="nl-BE"/>
          </a:p>
        </p:txBody>
      </p:sp>
    </p:spTree>
    <p:extLst>
      <p:ext uri="{BB962C8B-B14F-4D97-AF65-F5344CB8AC3E}">
        <p14:creationId xmlns:p14="http://schemas.microsoft.com/office/powerpoint/2010/main" val="1494001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20F4338-653D-5541-8A20-5FA0A893CBF4}" type="slidenum">
              <a:rPr lang="nl-BE" smtClean="0"/>
              <a:t>1</a:t>
            </a:fld>
            <a:endParaRPr lang="nl-BE"/>
          </a:p>
        </p:txBody>
      </p:sp>
    </p:spTree>
    <p:extLst>
      <p:ext uri="{BB962C8B-B14F-4D97-AF65-F5344CB8AC3E}">
        <p14:creationId xmlns:p14="http://schemas.microsoft.com/office/powerpoint/2010/main" val="3117622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20F4338-653D-5541-8A20-5FA0A893CBF4}" type="slidenum">
              <a:rPr lang="nl-BE" smtClean="0"/>
              <a:t>2</a:t>
            </a:fld>
            <a:endParaRPr lang="nl-BE"/>
          </a:p>
        </p:txBody>
      </p:sp>
    </p:spTree>
    <p:extLst>
      <p:ext uri="{BB962C8B-B14F-4D97-AF65-F5344CB8AC3E}">
        <p14:creationId xmlns:p14="http://schemas.microsoft.com/office/powerpoint/2010/main" val="2049577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20F4338-653D-5541-8A20-5FA0A893CBF4}" type="slidenum">
              <a:rPr lang="nl-BE" smtClean="0"/>
              <a:t>3</a:t>
            </a:fld>
            <a:endParaRPr lang="nl-BE"/>
          </a:p>
        </p:txBody>
      </p:sp>
    </p:spTree>
    <p:extLst>
      <p:ext uri="{BB962C8B-B14F-4D97-AF65-F5344CB8AC3E}">
        <p14:creationId xmlns:p14="http://schemas.microsoft.com/office/powerpoint/2010/main" val="3594917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20F4338-653D-5541-8A20-5FA0A893CBF4}" type="slidenum">
              <a:rPr lang="nl-BE" smtClean="0"/>
              <a:t>4</a:t>
            </a:fld>
            <a:endParaRPr lang="nl-BE"/>
          </a:p>
        </p:txBody>
      </p:sp>
    </p:spTree>
    <p:extLst>
      <p:ext uri="{BB962C8B-B14F-4D97-AF65-F5344CB8AC3E}">
        <p14:creationId xmlns:p14="http://schemas.microsoft.com/office/powerpoint/2010/main" val="3321460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6D72E2-D665-EC11-638A-119F5E9F8871}"/>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CD6DA5D9-B160-043B-A852-60055143EB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8A4731B8-073C-F09D-A407-A959FB8E1137}"/>
              </a:ext>
            </a:extLst>
          </p:cNvPr>
          <p:cNvSpPr>
            <a:spLocks noGrp="1"/>
          </p:cNvSpPr>
          <p:nvPr>
            <p:ph type="dt" sz="half" idx="10"/>
          </p:nvPr>
        </p:nvSpPr>
        <p:spPr/>
        <p:txBody>
          <a:bodyPr/>
          <a:lstStyle/>
          <a:p>
            <a:fld id="{9EF9AB6F-E20B-E140-BCE9-0362E91CE61A}" type="datetimeFigureOut">
              <a:rPr lang="nl-BE" smtClean="0"/>
              <a:t>23/05/2023</a:t>
            </a:fld>
            <a:endParaRPr lang="nl-BE"/>
          </a:p>
        </p:txBody>
      </p:sp>
      <p:sp>
        <p:nvSpPr>
          <p:cNvPr id="5" name="Tijdelijke aanduiding voor voettekst 4">
            <a:extLst>
              <a:ext uri="{FF2B5EF4-FFF2-40B4-BE49-F238E27FC236}">
                <a16:creationId xmlns:a16="http://schemas.microsoft.com/office/drawing/2014/main" id="{29129B19-3960-83F0-F2CC-7DA87F40B0FE}"/>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FCF68EE8-32E1-4BFD-30AD-71CBEA41CA26}"/>
              </a:ext>
            </a:extLst>
          </p:cNvPr>
          <p:cNvSpPr>
            <a:spLocks noGrp="1"/>
          </p:cNvSpPr>
          <p:nvPr>
            <p:ph type="sldNum" sz="quarter" idx="12"/>
          </p:nvPr>
        </p:nvSpPr>
        <p:spPr/>
        <p:txBody>
          <a:bodyPr/>
          <a:lstStyle/>
          <a:p>
            <a:fld id="{21FC42A9-665A-8945-8B14-0C60684BC216}" type="slidenum">
              <a:rPr lang="nl-BE" smtClean="0"/>
              <a:t>‹#›</a:t>
            </a:fld>
            <a:endParaRPr lang="nl-BE"/>
          </a:p>
        </p:txBody>
      </p:sp>
    </p:spTree>
    <p:extLst>
      <p:ext uri="{BB962C8B-B14F-4D97-AF65-F5344CB8AC3E}">
        <p14:creationId xmlns:p14="http://schemas.microsoft.com/office/powerpoint/2010/main" val="3795717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C87559-F8D5-A056-3E49-B07BB360FA8F}"/>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2FF18C81-20AC-C9EC-4774-DBC58A29550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BF420A9C-BE22-CD53-A0B8-BDF7F1D4ED7F}"/>
              </a:ext>
            </a:extLst>
          </p:cNvPr>
          <p:cNvSpPr>
            <a:spLocks noGrp="1"/>
          </p:cNvSpPr>
          <p:nvPr>
            <p:ph type="dt" sz="half" idx="10"/>
          </p:nvPr>
        </p:nvSpPr>
        <p:spPr/>
        <p:txBody>
          <a:bodyPr/>
          <a:lstStyle/>
          <a:p>
            <a:fld id="{9EF9AB6F-E20B-E140-BCE9-0362E91CE61A}" type="datetimeFigureOut">
              <a:rPr lang="nl-BE" smtClean="0"/>
              <a:t>23/05/2023</a:t>
            </a:fld>
            <a:endParaRPr lang="nl-BE"/>
          </a:p>
        </p:txBody>
      </p:sp>
      <p:sp>
        <p:nvSpPr>
          <p:cNvPr id="5" name="Tijdelijke aanduiding voor voettekst 4">
            <a:extLst>
              <a:ext uri="{FF2B5EF4-FFF2-40B4-BE49-F238E27FC236}">
                <a16:creationId xmlns:a16="http://schemas.microsoft.com/office/drawing/2014/main" id="{27FAAE23-2DC7-E1C2-A2E8-DA1738E75105}"/>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89EA4907-7237-07A9-9935-0D5C637CDB0A}"/>
              </a:ext>
            </a:extLst>
          </p:cNvPr>
          <p:cNvSpPr>
            <a:spLocks noGrp="1"/>
          </p:cNvSpPr>
          <p:nvPr>
            <p:ph type="sldNum" sz="quarter" idx="12"/>
          </p:nvPr>
        </p:nvSpPr>
        <p:spPr/>
        <p:txBody>
          <a:bodyPr/>
          <a:lstStyle/>
          <a:p>
            <a:fld id="{21FC42A9-665A-8945-8B14-0C60684BC216}" type="slidenum">
              <a:rPr lang="nl-BE" smtClean="0"/>
              <a:t>‹#›</a:t>
            </a:fld>
            <a:endParaRPr lang="nl-BE"/>
          </a:p>
        </p:txBody>
      </p:sp>
    </p:spTree>
    <p:extLst>
      <p:ext uri="{BB962C8B-B14F-4D97-AF65-F5344CB8AC3E}">
        <p14:creationId xmlns:p14="http://schemas.microsoft.com/office/powerpoint/2010/main" val="1171539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BB4AEFB-F132-F28B-9DE9-8A5B4632FA47}"/>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3C98C600-8ED8-30C9-11B1-F063DB173F7A}"/>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8A677C49-FF0C-E714-9A5C-D54BE1D8339F}"/>
              </a:ext>
            </a:extLst>
          </p:cNvPr>
          <p:cNvSpPr>
            <a:spLocks noGrp="1"/>
          </p:cNvSpPr>
          <p:nvPr>
            <p:ph type="dt" sz="half" idx="10"/>
          </p:nvPr>
        </p:nvSpPr>
        <p:spPr/>
        <p:txBody>
          <a:bodyPr/>
          <a:lstStyle/>
          <a:p>
            <a:fld id="{9EF9AB6F-E20B-E140-BCE9-0362E91CE61A}" type="datetimeFigureOut">
              <a:rPr lang="nl-BE" smtClean="0"/>
              <a:t>23/05/2023</a:t>
            </a:fld>
            <a:endParaRPr lang="nl-BE"/>
          </a:p>
        </p:txBody>
      </p:sp>
      <p:sp>
        <p:nvSpPr>
          <p:cNvPr id="5" name="Tijdelijke aanduiding voor voettekst 4">
            <a:extLst>
              <a:ext uri="{FF2B5EF4-FFF2-40B4-BE49-F238E27FC236}">
                <a16:creationId xmlns:a16="http://schemas.microsoft.com/office/drawing/2014/main" id="{8BC3BFA4-5F5A-9C90-1FA9-7C65D4FEF019}"/>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F8066D20-649A-1D9C-1491-48D6C3361D35}"/>
              </a:ext>
            </a:extLst>
          </p:cNvPr>
          <p:cNvSpPr>
            <a:spLocks noGrp="1"/>
          </p:cNvSpPr>
          <p:nvPr>
            <p:ph type="sldNum" sz="quarter" idx="12"/>
          </p:nvPr>
        </p:nvSpPr>
        <p:spPr/>
        <p:txBody>
          <a:bodyPr/>
          <a:lstStyle/>
          <a:p>
            <a:fld id="{21FC42A9-665A-8945-8B14-0C60684BC216}" type="slidenum">
              <a:rPr lang="nl-BE" smtClean="0"/>
              <a:t>‹#›</a:t>
            </a:fld>
            <a:endParaRPr lang="nl-BE"/>
          </a:p>
        </p:txBody>
      </p:sp>
    </p:spTree>
    <p:extLst>
      <p:ext uri="{BB962C8B-B14F-4D97-AF65-F5344CB8AC3E}">
        <p14:creationId xmlns:p14="http://schemas.microsoft.com/office/powerpoint/2010/main" val="855416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BF5E91-442E-237D-2EAD-E1C6BD3EB303}"/>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92F66C80-3868-834C-09D4-05F1C4003DDC}"/>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A5BF50CC-9673-35E9-28D8-75487CDE0602}"/>
              </a:ext>
            </a:extLst>
          </p:cNvPr>
          <p:cNvSpPr>
            <a:spLocks noGrp="1"/>
          </p:cNvSpPr>
          <p:nvPr>
            <p:ph type="dt" sz="half" idx="10"/>
          </p:nvPr>
        </p:nvSpPr>
        <p:spPr/>
        <p:txBody>
          <a:bodyPr/>
          <a:lstStyle/>
          <a:p>
            <a:fld id="{9EF9AB6F-E20B-E140-BCE9-0362E91CE61A}" type="datetimeFigureOut">
              <a:rPr lang="nl-BE" smtClean="0"/>
              <a:t>23/05/2023</a:t>
            </a:fld>
            <a:endParaRPr lang="nl-BE"/>
          </a:p>
        </p:txBody>
      </p:sp>
      <p:sp>
        <p:nvSpPr>
          <p:cNvPr id="5" name="Tijdelijke aanduiding voor voettekst 4">
            <a:extLst>
              <a:ext uri="{FF2B5EF4-FFF2-40B4-BE49-F238E27FC236}">
                <a16:creationId xmlns:a16="http://schemas.microsoft.com/office/drawing/2014/main" id="{94CC7108-B479-A550-5EC5-08BA752E51D1}"/>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8A8676F2-7419-DC3E-E344-6C905FDBDBB3}"/>
              </a:ext>
            </a:extLst>
          </p:cNvPr>
          <p:cNvSpPr>
            <a:spLocks noGrp="1"/>
          </p:cNvSpPr>
          <p:nvPr>
            <p:ph type="sldNum" sz="quarter" idx="12"/>
          </p:nvPr>
        </p:nvSpPr>
        <p:spPr/>
        <p:txBody>
          <a:bodyPr/>
          <a:lstStyle/>
          <a:p>
            <a:fld id="{21FC42A9-665A-8945-8B14-0C60684BC216}" type="slidenum">
              <a:rPr lang="nl-BE" smtClean="0"/>
              <a:t>‹#›</a:t>
            </a:fld>
            <a:endParaRPr lang="nl-BE"/>
          </a:p>
        </p:txBody>
      </p:sp>
    </p:spTree>
    <p:extLst>
      <p:ext uri="{BB962C8B-B14F-4D97-AF65-F5344CB8AC3E}">
        <p14:creationId xmlns:p14="http://schemas.microsoft.com/office/powerpoint/2010/main" val="1689041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DCA2F3-2BF9-7EA1-63BE-4D5EF2B1326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2DA29577-368E-C52A-33CC-C6B655A085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6273146-57F2-0511-85C6-B12120953846}"/>
              </a:ext>
            </a:extLst>
          </p:cNvPr>
          <p:cNvSpPr>
            <a:spLocks noGrp="1"/>
          </p:cNvSpPr>
          <p:nvPr>
            <p:ph type="dt" sz="half" idx="10"/>
          </p:nvPr>
        </p:nvSpPr>
        <p:spPr/>
        <p:txBody>
          <a:bodyPr/>
          <a:lstStyle/>
          <a:p>
            <a:fld id="{9EF9AB6F-E20B-E140-BCE9-0362E91CE61A}" type="datetimeFigureOut">
              <a:rPr lang="nl-BE" smtClean="0"/>
              <a:t>23/05/2023</a:t>
            </a:fld>
            <a:endParaRPr lang="nl-BE"/>
          </a:p>
        </p:txBody>
      </p:sp>
      <p:sp>
        <p:nvSpPr>
          <p:cNvPr id="5" name="Tijdelijke aanduiding voor voettekst 4">
            <a:extLst>
              <a:ext uri="{FF2B5EF4-FFF2-40B4-BE49-F238E27FC236}">
                <a16:creationId xmlns:a16="http://schemas.microsoft.com/office/drawing/2014/main" id="{5F1ABE5F-CBF5-57D0-4D76-84EB91318B8B}"/>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C081787A-E6F9-A76E-064E-504D1A202CB7}"/>
              </a:ext>
            </a:extLst>
          </p:cNvPr>
          <p:cNvSpPr>
            <a:spLocks noGrp="1"/>
          </p:cNvSpPr>
          <p:nvPr>
            <p:ph type="sldNum" sz="quarter" idx="12"/>
          </p:nvPr>
        </p:nvSpPr>
        <p:spPr/>
        <p:txBody>
          <a:bodyPr/>
          <a:lstStyle/>
          <a:p>
            <a:fld id="{21FC42A9-665A-8945-8B14-0C60684BC216}" type="slidenum">
              <a:rPr lang="nl-BE" smtClean="0"/>
              <a:t>‹#›</a:t>
            </a:fld>
            <a:endParaRPr lang="nl-BE"/>
          </a:p>
        </p:txBody>
      </p:sp>
    </p:spTree>
    <p:extLst>
      <p:ext uri="{BB962C8B-B14F-4D97-AF65-F5344CB8AC3E}">
        <p14:creationId xmlns:p14="http://schemas.microsoft.com/office/powerpoint/2010/main" val="621811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AD0229-BCE0-86DD-B6DC-4E494C8F27DA}"/>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EF91BD94-B66E-D82A-9D9A-96CF6165391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F5CDB7DC-BA1F-0B9B-3A22-EF08A84C346E}"/>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5B5FC097-7205-1DB2-ABD1-A0A934E98E40}"/>
              </a:ext>
            </a:extLst>
          </p:cNvPr>
          <p:cNvSpPr>
            <a:spLocks noGrp="1"/>
          </p:cNvSpPr>
          <p:nvPr>
            <p:ph type="dt" sz="half" idx="10"/>
          </p:nvPr>
        </p:nvSpPr>
        <p:spPr/>
        <p:txBody>
          <a:bodyPr/>
          <a:lstStyle/>
          <a:p>
            <a:fld id="{9EF9AB6F-E20B-E140-BCE9-0362E91CE61A}" type="datetimeFigureOut">
              <a:rPr lang="nl-BE" smtClean="0"/>
              <a:t>23/05/2023</a:t>
            </a:fld>
            <a:endParaRPr lang="nl-BE"/>
          </a:p>
        </p:txBody>
      </p:sp>
      <p:sp>
        <p:nvSpPr>
          <p:cNvPr id="6" name="Tijdelijke aanduiding voor voettekst 5">
            <a:extLst>
              <a:ext uri="{FF2B5EF4-FFF2-40B4-BE49-F238E27FC236}">
                <a16:creationId xmlns:a16="http://schemas.microsoft.com/office/drawing/2014/main" id="{05F28F70-E7CB-FAA6-6931-03901D868E52}"/>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D723DE24-01D8-8BD2-1BE7-66A889685395}"/>
              </a:ext>
            </a:extLst>
          </p:cNvPr>
          <p:cNvSpPr>
            <a:spLocks noGrp="1"/>
          </p:cNvSpPr>
          <p:nvPr>
            <p:ph type="sldNum" sz="quarter" idx="12"/>
          </p:nvPr>
        </p:nvSpPr>
        <p:spPr/>
        <p:txBody>
          <a:bodyPr/>
          <a:lstStyle/>
          <a:p>
            <a:fld id="{21FC42A9-665A-8945-8B14-0C60684BC216}" type="slidenum">
              <a:rPr lang="nl-BE" smtClean="0"/>
              <a:t>‹#›</a:t>
            </a:fld>
            <a:endParaRPr lang="nl-BE"/>
          </a:p>
        </p:txBody>
      </p:sp>
    </p:spTree>
    <p:extLst>
      <p:ext uri="{BB962C8B-B14F-4D97-AF65-F5344CB8AC3E}">
        <p14:creationId xmlns:p14="http://schemas.microsoft.com/office/powerpoint/2010/main" val="79847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2A1B89-4280-E324-AEA1-A4EA9DF2B37A}"/>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72BA78ED-2B92-3082-9D35-1104292019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C2D9A5A-3C19-33EE-9297-3188BD35B5D8}"/>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54C91E35-BE39-9B47-814D-CEF8807D09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905535F-DD50-8ADA-54C0-EBFA5D8C786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B4B31F58-115D-F449-1897-56BE341DE074}"/>
              </a:ext>
            </a:extLst>
          </p:cNvPr>
          <p:cNvSpPr>
            <a:spLocks noGrp="1"/>
          </p:cNvSpPr>
          <p:nvPr>
            <p:ph type="dt" sz="half" idx="10"/>
          </p:nvPr>
        </p:nvSpPr>
        <p:spPr/>
        <p:txBody>
          <a:bodyPr/>
          <a:lstStyle/>
          <a:p>
            <a:fld id="{9EF9AB6F-E20B-E140-BCE9-0362E91CE61A}" type="datetimeFigureOut">
              <a:rPr lang="nl-BE" smtClean="0"/>
              <a:t>23/05/2023</a:t>
            </a:fld>
            <a:endParaRPr lang="nl-BE"/>
          </a:p>
        </p:txBody>
      </p:sp>
      <p:sp>
        <p:nvSpPr>
          <p:cNvPr id="8" name="Tijdelijke aanduiding voor voettekst 7">
            <a:extLst>
              <a:ext uri="{FF2B5EF4-FFF2-40B4-BE49-F238E27FC236}">
                <a16:creationId xmlns:a16="http://schemas.microsoft.com/office/drawing/2014/main" id="{175BE972-5BAB-D7CC-BFA4-5A3BCCCF5E99}"/>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51CE261D-99E2-584B-B9A0-7CB2E354F2A7}"/>
              </a:ext>
            </a:extLst>
          </p:cNvPr>
          <p:cNvSpPr>
            <a:spLocks noGrp="1"/>
          </p:cNvSpPr>
          <p:nvPr>
            <p:ph type="sldNum" sz="quarter" idx="12"/>
          </p:nvPr>
        </p:nvSpPr>
        <p:spPr/>
        <p:txBody>
          <a:bodyPr/>
          <a:lstStyle/>
          <a:p>
            <a:fld id="{21FC42A9-665A-8945-8B14-0C60684BC216}" type="slidenum">
              <a:rPr lang="nl-BE" smtClean="0"/>
              <a:t>‹#›</a:t>
            </a:fld>
            <a:endParaRPr lang="nl-BE"/>
          </a:p>
        </p:txBody>
      </p:sp>
    </p:spTree>
    <p:extLst>
      <p:ext uri="{BB962C8B-B14F-4D97-AF65-F5344CB8AC3E}">
        <p14:creationId xmlns:p14="http://schemas.microsoft.com/office/powerpoint/2010/main" val="2230315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864310-7448-4BDC-14F5-95A09E98EBB9}"/>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3FE187DF-918B-919F-1164-D48D407C1122}"/>
              </a:ext>
            </a:extLst>
          </p:cNvPr>
          <p:cNvSpPr>
            <a:spLocks noGrp="1"/>
          </p:cNvSpPr>
          <p:nvPr>
            <p:ph type="dt" sz="half" idx="10"/>
          </p:nvPr>
        </p:nvSpPr>
        <p:spPr/>
        <p:txBody>
          <a:bodyPr/>
          <a:lstStyle/>
          <a:p>
            <a:fld id="{9EF9AB6F-E20B-E140-BCE9-0362E91CE61A}" type="datetimeFigureOut">
              <a:rPr lang="nl-BE" smtClean="0"/>
              <a:t>23/05/2023</a:t>
            </a:fld>
            <a:endParaRPr lang="nl-BE"/>
          </a:p>
        </p:txBody>
      </p:sp>
      <p:sp>
        <p:nvSpPr>
          <p:cNvPr id="4" name="Tijdelijke aanduiding voor voettekst 3">
            <a:extLst>
              <a:ext uri="{FF2B5EF4-FFF2-40B4-BE49-F238E27FC236}">
                <a16:creationId xmlns:a16="http://schemas.microsoft.com/office/drawing/2014/main" id="{1BFC913D-2025-ECEF-D835-4A68048838B7}"/>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A535D213-E3BB-A86F-72EE-4883B9AE6C04}"/>
              </a:ext>
            </a:extLst>
          </p:cNvPr>
          <p:cNvSpPr>
            <a:spLocks noGrp="1"/>
          </p:cNvSpPr>
          <p:nvPr>
            <p:ph type="sldNum" sz="quarter" idx="12"/>
          </p:nvPr>
        </p:nvSpPr>
        <p:spPr/>
        <p:txBody>
          <a:bodyPr/>
          <a:lstStyle/>
          <a:p>
            <a:fld id="{21FC42A9-665A-8945-8B14-0C60684BC216}" type="slidenum">
              <a:rPr lang="nl-BE" smtClean="0"/>
              <a:t>‹#›</a:t>
            </a:fld>
            <a:endParaRPr lang="nl-BE"/>
          </a:p>
        </p:txBody>
      </p:sp>
    </p:spTree>
    <p:extLst>
      <p:ext uri="{BB962C8B-B14F-4D97-AF65-F5344CB8AC3E}">
        <p14:creationId xmlns:p14="http://schemas.microsoft.com/office/powerpoint/2010/main" val="3014765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EDF3095-9570-E623-4D55-74DABB482086}"/>
              </a:ext>
            </a:extLst>
          </p:cNvPr>
          <p:cNvSpPr>
            <a:spLocks noGrp="1"/>
          </p:cNvSpPr>
          <p:nvPr>
            <p:ph type="dt" sz="half" idx="10"/>
          </p:nvPr>
        </p:nvSpPr>
        <p:spPr/>
        <p:txBody>
          <a:bodyPr/>
          <a:lstStyle/>
          <a:p>
            <a:fld id="{9EF9AB6F-E20B-E140-BCE9-0362E91CE61A}" type="datetimeFigureOut">
              <a:rPr lang="nl-BE" smtClean="0"/>
              <a:t>23/05/2023</a:t>
            </a:fld>
            <a:endParaRPr lang="nl-BE"/>
          </a:p>
        </p:txBody>
      </p:sp>
      <p:sp>
        <p:nvSpPr>
          <p:cNvPr id="3" name="Tijdelijke aanduiding voor voettekst 2">
            <a:extLst>
              <a:ext uri="{FF2B5EF4-FFF2-40B4-BE49-F238E27FC236}">
                <a16:creationId xmlns:a16="http://schemas.microsoft.com/office/drawing/2014/main" id="{8524B16E-2334-8F85-B5C8-86FA05DD7F58}"/>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9160046A-1E17-6DBB-2A24-97D1FBF43679}"/>
              </a:ext>
            </a:extLst>
          </p:cNvPr>
          <p:cNvSpPr>
            <a:spLocks noGrp="1"/>
          </p:cNvSpPr>
          <p:nvPr>
            <p:ph type="sldNum" sz="quarter" idx="12"/>
          </p:nvPr>
        </p:nvSpPr>
        <p:spPr/>
        <p:txBody>
          <a:bodyPr/>
          <a:lstStyle/>
          <a:p>
            <a:fld id="{21FC42A9-665A-8945-8B14-0C60684BC216}" type="slidenum">
              <a:rPr lang="nl-BE" smtClean="0"/>
              <a:t>‹#›</a:t>
            </a:fld>
            <a:endParaRPr lang="nl-BE"/>
          </a:p>
        </p:txBody>
      </p:sp>
    </p:spTree>
    <p:extLst>
      <p:ext uri="{BB962C8B-B14F-4D97-AF65-F5344CB8AC3E}">
        <p14:creationId xmlns:p14="http://schemas.microsoft.com/office/powerpoint/2010/main" val="2136975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B44C0B-39CF-9B53-1CA9-4F9B38A6EF3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92CDA380-AB58-5D61-6464-B23DC42297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C8514664-0D11-2B9D-800A-A8A7EC9596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44B39EC-C482-F34D-46E4-6D46995F0588}"/>
              </a:ext>
            </a:extLst>
          </p:cNvPr>
          <p:cNvSpPr>
            <a:spLocks noGrp="1"/>
          </p:cNvSpPr>
          <p:nvPr>
            <p:ph type="dt" sz="half" idx="10"/>
          </p:nvPr>
        </p:nvSpPr>
        <p:spPr/>
        <p:txBody>
          <a:bodyPr/>
          <a:lstStyle/>
          <a:p>
            <a:fld id="{9EF9AB6F-E20B-E140-BCE9-0362E91CE61A}" type="datetimeFigureOut">
              <a:rPr lang="nl-BE" smtClean="0"/>
              <a:t>23/05/2023</a:t>
            </a:fld>
            <a:endParaRPr lang="nl-BE"/>
          </a:p>
        </p:txBody>
      </p:sp>
      <p:sp>
        <p:nvSpPr>
          <p:cNvPr id="6" name="Tijdelijke aanduiding voor voettekst 5">
            <a:extLst>
              <a:ext uri="{FF2B5EF4-FFF2-40B4-BE49-F238E27FC236}">
                <a16:creationId xmlns:a16="http://schemas.microsoft.com/office/drawing/2014/main" id="{AD8D02F7-2C03-74AE-0C33-D773739F02E1}"/>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3B5F4049-3927-1A70-8BA8-BE3A48925C2D}"/>
              </a:ext>
            </a:extLst>
          </p:cNvPr>
          <p:cNvSpPr>
            <a:spLocks noGrp="1"/>
          </p:cNvSpPr>
          <p:nvPr>
            <p:ph type="sldNum" sz="quarter" idx="12"/>
          </p:nvPr>
        </p:nvSpPr>
        <p:spPr/>
        <p:txBody>
          <a:bodyPr/>
          <a:lstStyle/>
          <a:p>
            <a:fld id="{21FC42A9-665A-8945-8B14-0C60684BC216}" type="slidenum">
              <a:rPr lang="nl-BE" smtClean="0"/>
              <a:t>‹#›</a:t>
            </a:fld>
            <a:endParaRPr lang="nl-BE"/>
          </a:p>
        </p:txBody>
      </p:sp>
    </p:spTree>
    <p:extLst>
      <p:ext uri="{BB962C8B-B14F-4D97-AF65-F5344CB8AC3E}">
        <p14:creationId xmlns:p14="http://schemas.microsoft.com/office/powerpoint/2010/main" val="918378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6466D7-6897-076C-9669-A6389C3AA9C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75B41275-D3E9-BD03-C6AF-0E472C9748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7D8D1F49-7F46-3A66-0CA4-208F2ADE9A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5206361-04CA-6325-9CF8-99A9FFA58D36}"/>
              </a:ext>
            </a:extLst>
          </p:cNvPr>
          <p:cNvSpPr>
            <a:spLocks noGrp="1"/>
          </p:cNvSpPr>
          <p:nvPr>
            <p:ph type="dt" sz="half" idx="10"/>
          </p:nvPr>
        </p:nvSpPr>
        <p:spPr/>
        <p:txBody>
          <a:bodyPr/>
          <a:lstStyle/>
          <a:p>
            <a:fld id="{9EF9AB6F-E20B-E140-BCE9-0362E91CE61A}" type="datetimeFigureOut">
              <a:rPr lang="nl-BE" smtClean="0"/>
              <a:t>23/05/2023</a:t>
            </a:fld>
            <a:endParaRPr lang="nl-BE"/>
          </a:p>
        </p:txBody>
      </p:sp>
      <p:sp>
        <p:nvSpPr>
          <p:cNvPr id="6" name="Tijdelijke aanduiding voor voettekst 5">
            <a:extLst>
              <a:ext uri="{FF2B5EF4-FFF2-40B4-BE49-F238E27FC236}">
                <a16:creationId xmlns:a16="http://schemas.microsoft.com/office/drawing/2014/main" id="{56F281F1-0AF1-BDEA-0B6D-8E4D219D1A60}"/>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BB14D47B-4CD0-8E29-475A-ADBAD3AD936B}"/>
              </a:ext>
            </a:extLst>
          </p:cNvPr>
          <p:cNvSpPr>
            <a:spLocks noGrp="1"/>
          </p:cNvSpPr>
          <p:nvPr>
            <p:ph type="sldNum" sz="quarter" idx="12"/>
          </p:nvPr>
        </p:nvSpPr>
        <p:spPr/>
        <p:txBody>
          <a:bodyPr/>
          <a:lstStyle/>
          <a:p>
            <a:fld id="{21FC42A9-665A-8945-8B14-0C60684BC216}" type="slidenum">
              <a:rPr lang="nl-BE" smtClean="0"/>
              <a:t>‹#›</a:t>
            </a:fld>
            <a:endParaRPr lang="nl-BE"/>
          </a:p>
        </p:txBody>
      </p:sp>
    </p:spTree>
    <p:extLst>
      <p:ext uri="{BB962C8B-B14F-4D97-AF65-F5344CB8AC3E}">
        <p14:creationId xmlns:p14="http://schemas.microsoft.com/office/powerpoint/2010/main" val="2979588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4E40830-8057-5D86-ED66-85C15C88E2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CB4935F7-9D39-639B-15EE-1A0128DA3E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9691CDFF-85AE-82C1-72BA-57976C92B2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9AB6F-E20B-E140-BCE9-0362E91CE61A}" type="datetimeFigureOut">
              <a:rPr lang="nl-BE" smtClean="0"/>
              <a:t>23/05/2023</a:t>
            </a:fld>
            <a:endParaRPr lang="nl-BE"/>
          </a:p>
        </p:txBody>
      </p:sp>
      <p:sp>
        <p:nvSpPr>
          <p:cNvPr id="5" name="Tijdelijke aanduiding voor voettekst 4">
            <a:extLst>
              <a:ext uri="{FF2B5EF4-FFF2-40B4-BE49-F238E27FC236}">
                <a16:creationId xmlns:a16="http://schemas.microsoft.com/office/drawing/2014/main" id="{88437193-F243-25DA-D1A8-E0757E28BA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834DA9E8-D94F-4F64-29AD-1E1263942C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FC42A9-665A-8945-8B14-0C60684BC216}" type="slidenum">
              <a:rPr lang="nl-BE" smtClean="0"/>
              <a:t>‹#›</a:t>
            </a:fld>
            <a:endParaRPr lang="nl-BE"/>
          </a:p>
        </p:txBody>
      </p:sp>
    </p:spTree>
    <p:extLst>
      <p:ext uri="{BB962C8B-B14F-4D97-AF65-F5344CB8AC3E}">
        <p14:creationId xmlns:p14="http://schemas.microsoft.com/office/powerpoint/2010/main" val="3297485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B48AF6-8473-7E25-622F-EEC37B95C90E}"/>
              </a:ext>
            </a:extLst>
          </p:cNvPr>
          <p:cNvSpPr>
            <a:spLocks noGrp="1"/>
          </p:cNvSpPr>
          <p:nvPr>
            <p:ph type="ctrTitle"/>
          </p:nvPr>
        </p:nvSpPr>
        <p:spPr/>
        <p:txBody>
          <a:bodyPr/>
          <a:lstStyle/>
          <a:p>
            <a:r>
              <a:rPr lang="nl-BE"/>
              <a:t> </a:t>
            </a:r>
          </a:p>
        </p:txBody>
      </p:sp>
      <p:pic>
        <p:nvPicPr>
          <p:cNvPr id="5" name="Afbeelding 4">
            <a:extLst>
              <a:ext uri="{FF2B5EF4-FFF2-40B4-BE49-F238E27FC236}">
                <a16:creationId xmlns:a16="http://schemas.microsoft.com/office/drawing/2014/main" id="{6FD7F132-F010-4A3D-4674-09B6930BD796}"/>
              </a:ext>
            </a:extLst>
          </p:cNvPr>
          <p:cNvPicPr>
            <a:picLocks noChangeAspect="1"/>
          </p:cNvPicPr>
          <p:nvPr/>
        </p:nvPicPr>
        <p:blipFill rotWithShape="1">
          <a:blip r:embed="rId3"/>
          <a:srcRect l="695" r="1941" b="16619"/>
          <a:stretch/>
        </p:blipFill>
        <p:spPr>
          <a:xfrm>
            <a:off x="0" y="0"/>
            <a:ext cx="12192000" cy="2531585"/>
          </a:xfrm>
          <a:prstGeom prst="rect">
            <a:avLst/>
          </a:prstGeom>
        </p:spPr>
      </p:pic>
      <p:sp>
        <p:nvSpPr>
          <p:cNvPr id="7" name="Tekstvak 6">
            <a:extLst>
              <a:ext uri="{FF2B5EF4-FFF2-40B4-BE49-F238E27FC236}">
                <a16:creationId xmlns:a16="http://schemas.microsoft.com/office/drawing/2014/main" id="{61A2EAE1-18BE-A848-B57C-6F4D0CCF5B2B}"/>
              </a:ext>
            </a:extLst>
          </p:cNvPr>
          <p:cNvSpPr txBox="1"/>
          <p:nvPr/>
        </p:nvSpPr>
        <p:spPr>
          <a:xfrm>
            <a:off x="950119" y="325397"/>
            <a:ext cx="9717881" cy="646331"/>
          </a:xfrm>
          <a:prstGeom prst="rect">
            <a:avLst/>
          </a:prstGeom>
          <a:noFill/>
        </p:spPr>
        <p:txBody>
          <a:bodyPr wrap="square">
            <a:spAutoFit/>
          </a:bodyPr>
          <a:lstStyle/>
          <a:p>
            <a:r>
              <a:rPr lang="nl-BE" sz="3600" b="1" dirty="0">
                <a:solidFill>
                  <a:schemeClr val="bg1"/>
                </a:solidFill>
                <a:latin typeface="Calibri" panose="020F0502020204030204" pitchFamily="34" charset="0"/>
                <a:cs typeface="Calibri" panose="020F0502020204030204" pitchFamily="34" charset="0"/>
              </a:rPr>
              <a:t>Burgerberaad Zorg Zeeland</a:t>
            </a:r>
          </a:p>
        </p:txBody>
      </p:sp>
      <p:sp>
        <p:nvSpPr>
          <p:cNvPr id="11" name="Tekstvak 10">
            <a:extLst>
              <a:ext uri="{FF2B5EF4-FFF2-40B4-BE49-F238E27FC236}">
                <a16:creationId xmlns:a16="http://schemas.microsoft.com/office/drawing/2014/main" id="{0A4A06DA-C2D6-F613-700D-60B8EB3D5565}"/>
              </a:ext>
            </a:extLst>
          </p:cNvPr>
          <p:cNvSpPr txBox="1"/>
          <p:nvPr/>
        </p:nvSpPr>
        <p:spPr>
          <a:xfrm>
            <a:off x="950118" y="768420"/>
            <a:ext cx="9052297" cy="707886"/>
          </a:xfrm>
          <a:prstGeom prst="rect">
            <a:avLst/>
          </a:prstGeom>
          <a:noFill/>
        </p:spPr>
        <p:txBody>
          <a:bodyPr wrap="square" lIns="91440" tIns="45720" rIns="91440" bIns="45720" anchor="t">
            <a:spAutoFit/>
          </a:bodyPr>
          <a:lstStyle/>
          <a:p>
            <a:r>
              <a:rPr lang="nl-BE" sz="4000" b="1" dirty="0">
                <a:solidFill>
                  <a:srgbClr val="A1C900"/>
                </a:solidFill>
                <a:latin typeface="Calibri"/>
                <a:cs typeface="Calibri"/>
              </a:rPr>
              <a:t>Inwonergroep: </a:t>
            </a:r>
            <a:r>
              <a:rPr lang="nl-BE" sz="4000" b="1" dirty="0" err="1">
                <a:solidFill>
                  <a:srgbClr val="A1C900"/>
                </a:solidFill>
                <a:cs typeface="Calibri"/>
              </a:rPr>
              <a:t>Grensoverstijgend</a:t>
            </a:r>
            <a:r>
              <a:rPr lang="nl-BE" sz="4000" b="1" dirty="0">
                <a:solidFill>
                  <a:srgbClr val="A1C900"/>
                </a:solidFill>
                <a:latin typeface="Calibri"/>
                <a:cs typeface="Calibri"/>
              </a:rPr>
              <a:t> </a:t>
            </a:r>
            <a:endParaRPr lang="nl-BE" sz="4000" b="1" dirty="0">
              <a:solidFill>
                <a:srgbClr val="A1C900"/>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05C5F2CA-760C-A467-B65F-361E4AF99F93}"/>
              </a:ext>
            </a:extLst>
          </p:cNvPr>
          <p:cNvSpPr txBox="1"/>
          <p:nvPr/>
        </p:nvSpPr>
        <p:spPr>
          <a:xfrm>
            <a:off x="1265650" y="3222842"/>
            <a:ext cx="8624691"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rgbClr val="A1C900"/>
                </a:solidFill>
                <a:latin typeface="Lucida Sans Unicode"/>
                <a:cs typeface="Calibri"/>
              </a:rPr>
              <a:t>Hoe </a:t>
            </a:r>
            <a:r>
              <a:rPr lang="en-US" sz="4400" b="1" dirty="0" err="1">
                <a:solidFill>
                  <a:srgbClr val="A1C900"/>
                </a:solidFill>
                <a:latin typeface="Lucida Sans Unicode"/>
                <a:cs typeface="Calibri"/>
              </a:rPr>
              <a:t>organiseren</a:t>
            </a:r>
            <a:r>
              <a:rPr lang="en-US" sz="4400" b="1" dirty="0">
                <a:solidFill>
                  <a:srgbClr val="A1C900"/>
                </a:solidFill>
                <a:latin typeface="Lucida Sans Unicode"/>
                <a:cs typeface="Calibri"/>
              </a:rPr>
              <a:t> we </a:t>
            </a:r>
            <a:r>
              <a:rPr lang="en-US" sz="4400" b="1" dirty="0" err="1">
                <a:solidFill>
                  <a:srgbClr val="A1C900"/>
                </a:solidFill>
                <a:latin typeface="Lucida Sans Unicode"/>
                <a:cs typeface="Calibri"/>
              </a:rPr>
              <a:t>samen</a:t>
            </a:r>
            <a:r>
              <a:rPr lang="en-US" sz="4400" b="1" dirty="0">
                <a:solidFill>
                  <a:srgbClr val="A1C900"/>
                </a:solidFill>
                <a:latin typeface="Lucida Sans Unicode"/>
                <a:cs typeface="Calibri"/>
              </a:rPr>
              <a:t> de Zorg in Zeeland? </a:t>
            </a:r>
            <a:endParaRPr lang="en-US" sz="4400" dirty="0">
              <a:solidFill>
                <a:srgbClr val="A1C900"/>
              </a:solidFill>
              <a:latin typeface="Lucida Sans Unicode"/>
              <a:cs typeface="Calibri" panose="020F0502020204030204"/>
            </a:endParaRPr>
          </a:p>
        </p:txBody>
      </p:sp>
      <p:sp>
        <p:nvSpPr>
          <p:cNvPr id="3" name="TextBox 2">
            <a:extLst>
              <a:ext uri="{FF2B5EF4-FFF2-40B4-BE49-F238E27FC236}">
                <a16:creationId xmlns:a16="http://schemas.microsoft.com/office/drawing/2014/main" id="{B5A1E239-7201-4117-8D7C-3BE5D75F9C09}"/>
              </a:ext>
            </a:extLst>
          </p:cNvPr>
          <p:cNvSpPr txBox="1"/>
          <p:nvPr/>
        </p:nvSpPr>
        <p:spPr>
          <a:xfrm>
            <a:off x="1620982" y="5375564"/>
            <a:ext cx="7802418" cy="646331"/>
          </a:xfrm>
          <a:prstGeom prst="rect">
            <a:avLst/>
          </a:prstGeom>
          <a:noFill/>
        </p:spPr>
        <p:txBody>
          <a:bodyPr wrap="square" rtlCol="0">
            <a:spAutoFit/>
          </a:bodyPr>
          <a:lstStyle/>
          <a:p>
            <a:pPr algn="ctr"/>
            <a:r>
              <a:rPr lang="nl-NL" dirty="0"/>
              <a:t>Een beter grensoverstrijdende samenwerking en communicatie in het belang van de inwoners en behoud van de zorg in de regio.</a:t>
            </a:r>
            <a:endParaRPr lang="en-NL" dirty="0"/>
          </a:p>
        </p:txBody>
      </p:sp>
    </p:spTree>
    <p:extLst>
      <p:ext uri="{BB962C8B-B14F-4D97-AF65-F5344CB8AC3E}">
        <p14:creationId xmlns:p14="http://schemas.microsoft.com/office/powerpoint/2010/main" val="1641355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B48AF6-8473-7E25-622F-EEC37B95C90E}"/>
              </a:ext>
            </a:extLst>
          </p:cNvPr>
          <p:cNvSpPr>
            <a:spLocks noGrp="1"/>
          </p:cNvSpPr>
          <p:nvPr>
            <p:ph type="ctrTitle"/>
          </p:nvPr>
        </p:nvSpPr>
        <p:spPr>
          <a:xfrm>
            <a:off x="1524000" y="3144415"/>
            <a:ext cx="9144000" cy="2118049"/>
          </a:xfrm>
        </p:spPr>
        <p:txBody>
          <a:bodyPr/>
          <a:lstStyle/>
          <a:p>
            <a:r>
              <a:rPr lang="nl-BE"/>
              <a:t> </a:t>
            </a:r>
          </a:p>
        </p:txBody>
      </p:sp>
      <p:pic>
        <p:nvPicPr>
          <p:cNvPr id="5" name="Afbeelding 4">
            <a:extLst>
              <a:ext uri="{FF2B5EF4-FFF2-40B4-BE49-F238E27FC236}">
                <a16:creationId xmlns:a16="http://schemas.microsoft.com/office/drawing/2014/main" id="{6FD7F132-F010-4A3D-4674-09B6930BD796}"/>
              </a:ext>
            </a:extLst>
          </p:cNvPr>
          <p:cNvPicPr>
            <a:picLocks noChangeAspect="1"/>
          </p:cNvPicPr>
          <p:nvPr/>
        </p:nvPicPr>
        <p:blipFill rotWithShape="1">
          <a:blip r:embed="rId3"/>
          <a:srcRect l="695" r="1941" b="16619"/>
          <a:stretch/>
        </p:blipFill>
        <p:spPr>
          <a:xfrm>
            <a:off x="0" y="0"/>
            <a:ext cx="12192000" cy="2531585"/>
          </a:xfrm>
          <a:prstGeom prst="rect">
            <a:avLst/>
          </a:prstGeom>
        </p:spPr>
      </p:pic>
      <p:sp>
        <p:nvSpPr>
          <p:cNvPr id="7" name="Tekstvak 6">
            <a:extLst>
              <a:ext uri="{FF2B5EF4-FFF2-40B4-BE49-F238E27FC236}">
                <a16:creationId xmlns:a16="http://schemas.microsoft.com/office/drawing/2014/main" id="{61A2EAE1-18BE-A848-B57C-6F4D0CCF5B2B}"/>
              </a:ext>
            </a:extLst>
          </p:cNvPr>
          <p:cNvSpPr txBox="1"/>
          <p:nvPr/>
        </p:nvSpPr>
        <p:spPr>
          <a:xfrm>
            <a:off x="950119" y="325397"/>
            <a:ext cx="9717881" cy="646331"/>
          </a:xfrm>
          <a:prstGeom prst="rect">
            <a:avLst/>
          </a:prstGeom>
          <a:noFill/>
        </p:spPr>
        <p:txBody>
          <a:bodyPr wrap="square">
            <a:spAutoFit/>
          </a:bodyPr>
          <a:lstStyle/>
          <a:p>
            <a:r>
              <a:rPr lang="nl-BE" sz="3600" b="1" dirty="0">
                <a:solidFill>
                  <a:schemeClr val="bg1"/>
                </a:solidFill>
                <a:latin typeface="Calibri" panose="020F0502020204030204" pitchFamily="34" charset="0"/>
                <a:cs typeface="Calibri" panose="020F0502020204030204" pitchFamily="34" charset="0"/>
              </a:rPr>
              <a:t>Burgerberaad Zorg Zeeland</a:t>
            </a:r>
          </a:p>
        </p:txBody>
      </p:sp>
      <p:sp>
        <p:nvSpPr>
          <p:cNvPr id="11" name="Tekstvak 10">
            <a:extLst>
              <a:ext uri="{FF2B5EF4-FFF2-40B4-BE49-F238E27FC236}">
                <a16:creationId xmlns:a16="http://schemas.microsoft.com/office/drawing/2014/main" id="{0A4A06DA-C2D6-F613-700D-60B8EB3D5565}"/>
              </a:ext>
            </a:extLst>
          </p:cNvPr>
          <p:cNvSpPr txBox="1"/>
          <p:nvPr/>
        </p:nvSpPr>
        <p:spPr>
          <a:xfrm>
            <a:off x="907378" y="798281"/>
            <a:ext cx="10377244" cy="5816977"/>
          </a:xfrm>
          <a:prstGeom prst="rect">
            <a:avLst/>
          </a:prstGeom>
          <a:noFill/>
        </p:spPr>
        <p:txBody>
          <a:bodyPr wrap="square" lIns="91440" tIns="45720" rIns="91440" bIns="45720" anchor="t">
            <a:spAutoFit/>
          </a:bodyPr>
          <a:lstStyle/>
          <a:p>
            <a:r>
              <a:rPr lang="nl-BE" sz="4000" b="1" dirty="0">
                <a:solidFill>
                  <a:srgbClr val="A1C900"/>
                </a:solidFill>
                <a:latin typeface="Calibri"/>
                <a:cs typeface="Calibri"/>
              </a:rPr>
              <a:t>Inwonergroep: </a:t>
            </a:r>
            <a:r>
              <a:rPr lang="nl-BE" sz="4000" b="1" dirty="0" err="1">
                <a:solidFill>
                  <a:srgbClr val="A1C900"/>
                </a:solidFill>
                <a:cs typeface="Calibri"/>
              </a:rPr>
              <a:t>Grensoverstijgend</a:t>
            </a:r>
            <a:endParaRPr lang="nl-BE" sz="4000" b="1" dirty="0">
              <a:solidFill>
                <a:srgbClr val="A1C900"/>
              </a:solidFill>
              <a:latin typeface="Calibri"/>
              <a:cs typeface="Calibri"/>
            </a:endParaRPr>
          </a:p>
          <a:p>
            <a:endParaRPr lang="nl-BE" sz="4000" b="1" dirty="0">
              <a:solidFill>
                <a:srgbClr val="A1C900"/>
              </a:solidFill>
              <a:latin typeface="Calibri"/>
              <a:cs typeface="Calibri"/>
            </a:endParaRPr>
          </a:p>
          <a:p>
            <a:r>
              <a:rPr lang="nl-BE" sz="4000" b="1" dirty="0">
                <a:solidFill>
                  <a:srgbClr val="A1C900"/>
                </a:solidFill>
                <a:latin typeface="Calibri"/>
                <a:cs typeface="Calibri"/>
              </a:rPr>
              <a:t>Voorstel:</a:t>
            </a:r>
          </a:p>
          <a:p>
            <a:r>
              <a:rPr lang="nl-NL" sz="1800" dirty="0">
                <a:effectLst/>
                <a:latin typeface="Arial" panose="020B0604020202020204" pitchFamily="34" charset="0"/>
                <a:ea typeface="Calibri" panose="020F0502020204030204" pitchFamily="34" charset="0"/>
              </a:rPr>
              <a:t>De zorg die in Zeeland </a:t>
            </a:r>
            <a:r>
              <a:rPr lang="nl-NL" dirty="0">
                <a:latin typeface="Arial" panose="020B0604020202020204" pitchFamily="34" charset="0"/>
                <a:ea typeface="Calibri" panose="020F0502020204030204" pitchFamily="34" charset="0"/>
              </a:rPr>
              <a:t>aanwezig is </a:t>
            </a:r>
            <a:r>
              <a:rPr lang="nl-NL" sz="1800" dirty="0">
                <a:effectLst/>
                <a:latin typeface="Arial" panose="020B0604020202020204" pitchFamily="34" charset="0"/>
                <a:ea typeface="Calibri" panose="020F0502020204030204" pitchFamily="34" charset="0"/>
              </a:rPr>
              <a:t>(lichte zorg) “benutten” en voor zwaardere zorg de mogelijkheid buiten de regio hebben (over de grens). Waardoor we de zorg in de regio kunnen behouden.</a:t>
            </a:r>
          </a:p>
          <a:p>
            <a:endParaRPr lang="nl-NL" sz="1800" dirty="0">
              <a:effectLst/>
              <a:latin typeface="Arial" panose="020B0604020202020204" pitchFamily="34" charset="0"/>
              <a:ea typeface="Calibri" panose="020F0502020204030204" pitchFamily="34" charset="0"/>
            </a:endParaRPr>
          </a:p>
          <a:p>
            <a:r>
              <a:rPr lang="nl-NL" b="1" dirty="0">
                <a:solidFill>
                  <a:srgbClr val="A1C900"/>
                </a:solidFill>
                <a:latin typeface="Arial" panose="020B0604020202020204" pitchFamily="34" charset="0"/>
                <a:cs typeface="Calibri"/>
              </a:rPr>
              <a:t>Beslis punten:</a:t>
            </a:r>
          </a:p>
          <a:p>
            <a:endParaRPr lang="nl-NL" b="1" dirty="0">
              <a:solidFill>
                <a:srgbClr val="A1C900"/>
              </a:solidFill>
              <a:latin typeface="Arial" panose="020B0604020202020204" pitchFamily="34" charset="0"/>
              <a:cs typeface="Calibri"/>
            </a:endParaRPr>
          </a:p>
          <a:p>
            <a:pPr marL="285750" indent="-285750">
              <a:buFont typeface="Arial" panose="020B0604020202020204" pitchFamily="34" charset="0"/>
              <a:buChar char="•"/>
            </a:pPr>
            <a:r>
              <a:rPr lang="nl-NL" sz="1800" kern="100" dirty="0">
                <a:effectLst/>
                <a:latin typeface="Arial" panose="020B0604020202020204" pitchFamily="34" charset="0"/>
                <a:ea typeface="Calibri" panose="020F0502020204030204" pitchFamily="34" charset="0"/>
              </a:rPr>
              <a:t>Inwoners bewust maken van het behoud van de zorg in de regio, door bv de lichte zorg zoveel mogelijk in de eigen regio te gebruiken en zwaardere zorgen buiten de regio. </a:t>
            </a:r>
          </a:p>
          <a:p>
            <a:endParaRPr lang="nl-NL" sz="1800" kern="100" dirty="0">
              <a:effectLst/>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nl-NL" kern="100" dirty="0">
                <a:latin typeface="Arial" panose="020B0604020202020204" pitchFamily="34" charset="0"/>
                <a:ea typeface="Calibri" panose="020F0502020204030204" pitchFamily="34" charset="0"/>
              </a:rPr>
              <a:t>Alle zorgverzekeraars moeten contracten afsluiten met de regionale zorg instellingen voor de lichte zorg en er moet een mogelijkheid zijn voor zwaardere zorg buiten de regio. (</a:t>
            </a:r>
            <a:r>
              <a:rPr lang="nl-NL" sz="1800" kern="100" dirty="0">
                <a:effectLst/>
                <a:latin typeface="Arial" panose="020B0604020202020204" pitchFamily="34" charset="0"/>
                <a:ea typeface="Calibri" panose="020F0502020204030204" pitchFamily="34" charset="0"/>
              </a:rPr>
              <a:t>met name met de academische ziekenhuizen, instellingen voor psychiatrie en jeugdzorg). Het recht op grensoverstrijdende zorg moet voor iedereen beschikbaar blijven.</a:t>
            </a:r>
          </a:p>
          <a:p>
            <a:pPr marL="285750" indent="-285750">
              <a:buFont typeface="Arial" panose="020B0604020202020204" pitchFamily="34" charset="0"/>
              <a:buChar char="•"/>
            </a:pPr>
            <a:endParaRPr lang="nl-NL" sz="1800" kern="100" dirty="0">
              <a:effectLst/>
              <a:latin typeface="Arial" panose="020B0604020202020204" pitchFamily="34" charset="0"/>
              <a:ea typeface="Calibri" panose="020F0502020204030204" pitchFamily="34" charset="0"/>
            </a:endParaRPr>
          </a:p>
          <a:p>
            <a:endParaRPr lang="nl-NL" kern="100"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092689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B48AF6-8473-7E25-622F-EEC37B95C90E}"/>
              </a:ext>
            </a:extLst>
          </p:cNvPr>
          <p:cNvSpPr>
            <a:spLocks noGrp="1"/>
          </p:cNvSpPr>
          <p:nvPr>
            <p:ph type="ctrTitle"/>
          </p:nvPr>
        </p:nvSpPr>
        <p:spPr>
          <a:xfrm>
            <a:off x="1524000" y="3144415"/>
            <a:ext cx="9144000" cy="2118049"/>
          </a:xfrm>
        </p:spPr>
        <p:txBody>
          <a:bodyPr/>
          <a:lstStyle/>
          <a:p>
            <a:r>
              <a:rPr lang="nl-BE"/>
              <a:t> </a:t>
            </a:r>
          </a:p>
        </p:txBody>
      </p:sp>
      <p:pic>
        <p:nvPicPr>
          <p:cNvPr id="5" name="Afbeelding 4">
            <a:extLst>
              <a:ext uri="{FF2B5EF4-FFF2-40B4-BE49-F238E27FC236}">
                <a16:creationId xmlns:a16="http://schemas.microsoft.com/office/drawing/2014/main" id="{6FD7F132-F010-4A3D-4674-09B6930BD796}"/>
              </a:ext>
            </a:extLst>
          </p:cNvPr>
          <p:cNvPicPr>
            <a:picLocks noChangeAspect="1"/>
          </p:cNvPicPr>
          <p:nvPr/>
        </p:nvPicPr>
        <p:blipFill rotWithShape="1">
          <a:blip r:embed="rId3"/>
          <a:srcRect l="695" r="1941" b="16619"/>
          <a:stretch/>
        </p:blipFill>
        <p:spPr>
          <a:xfrm>
            <a:off x="0" y="0"/>
            <a:ext cx="12192000" cy="2531585"/>
          </a:xfrm>
          <a:prstGeom prst="rect">
            <a:avLst/>
          </a:prstGeom>
        </p:spPr>
      </p:pic>
      <p:sp>
        <p:nvSpPr>
          <p:cNvPr id="7" name="Tekstvak 6">
            <a:extLst>
              <a:ext uri="{FF2B5EF4-FFF2-40B4-BE49-F238E27FC236}">
                <a16:creationId xmlns:a16="http://schemas.microsoft.com/office/drawing/2014/main" id="{61A2EAE1-18BE-A848-B57C-6F4D0CCF5B2B}"/>
              </a:ext>
            </a:extLst>
          </p:cNvPr>
          <p:cNvSpPr txBox="1"/>
          <p:nvPr/>
        </p:nvSpPr>
        <p:spPr>
          <a:xfrm>
            <a:off x="950119" y="325397"/>
            <a:ext cx="9717881" cy="646331"/>
          </a:xfrm>
          <a:prstGeom prst="rect">
            <a:avLst/>
          </a:prstGeom>
          <a:noFill/>
        </p:spPr>
        <p:txBody>
          <a:bodyPr wrap="square">
            <a:spAutoFit/>
          </a:bodyPr>
          <a:lstStyle/>
          <a:p>
            <a:r>
              <a:rPr lang="nl-BE" sz="3600" b="1" dirty="0">
                <a:solidFill>
                  <a:schemeClr val="bg1"/>
                </a:solidFill>
                <a:latin typeface="Calibri" panose="020F0502020204030204" pitchFamily="34" charset="0"/>
                <a:cs typeface="Calibri" panose="020F0502020204030204" pitchFamily="34" charset="0"/>
              </a:rPr>
              <a:t>Burgerberaad Zorg Zeeland</a:t>
            </a:r>
          </a:p>
        </p:txBody>
      </p:sp>
      <p:sp>
        <p:nvSpPr>
          <p:cNvPr id="11" name="Tekstvak 10">
            <a:extLst>
              <a:ext uri="{FF2B5EF4-FFF2-40B4-BE49-F238E27FC236}">
                <a16:creationId xmlns:a16="http://schemas.microsoft.com/office/drawing/2014/main" id="{0A4A06DA-C2D6-F613-700D-60B8EB3D5565}"/>
              </a:ext>
            </a:extLst>
          </p:cNvPr>
          <p:cNvSpPr txBox="1"/>
          <p:nvPr/>
        </p:nvSpPr>
        <p:spPr>
          <a:xfrm>
            <a:off x="926237" y="825788"/>
            <a:ext cx="10377244" cy="4216539"/>
          </a:xfrm>
          <a:prstGeom prst="rect">
            <a:avLst/>
          </a:prstGeom>
          <a:noFill/>
        </p:spPr>
        <p:txBody>
          <a:bodyPr wrap="square" lIns="91440" tIns="45720" rIns="91440" bIns="45720" anchor="t">
            <a:spAutoFit/>
          </a:bodyPr>
          <a:lstStyle/>
          <a:p>
            <a:r>
              <a:rPr lang="nl-BE" sz="4000" b="1" dirty="0">
                <a:solidFill>
                  <a:srgbClr val="A1C900"/>
                </a:solidFill>
                <a:latin typeface="Calibri"/>
                <a:cs typeface="Calibri"/>
              </a:rPr>
              <a:t>Inwonergroep: </a:t>
            </a:r>
            <a:r>
              <a:rPr lang="nl-BE" sz="4000" b="1" dirty="0" err="1">
                <a:solidFill>
                  <a:srgbClr val="A1C900"/>
                </a:solidFill>
                <a:cs typeface="Calibri"/>
              </a:rPr>
              <a:t>Grensoverstijgend</a:t>
            </a:r>
            <a:endParaRPr lang="nl-BE" sz="4000" b="1" dirty="0">
              <a:solidFill>
                <a:srgbClr val="A1C900"/>
              </a:solidFill>
              <a:cs typeface="Calibri"/>
            </a:endParaRPr>
          </a:p>
          <a:p>
            <a:endParaRPr lang="nl-BE" sz="4000" b="1" dirty="0">
              <a:solidFill>
                <a:srgbClr val="A1C900"/>
              </a:solidFill>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4000" b="1" dirty="0">
                <a:solidFill>
                  <a:srgbClr val="A1C900"/>
                </a:solidFill>
                <a:latin typeface="Calibri"/>
                <a:cs typeface="Calibri"/>
              </a:rPr>
              <a:t>Voorstel</a:t>
            </a:r>
            <a:r>
              <a:rPr kumimoji="0" lang="nl-BE" sz="4000" b="1" i="0" u="none" strike="noStrike" kern="1200" cap="none" spc="0" normalizeH="0" baseline="0" noProof="0" dirty="0">
                <a:ln>
                  <a:noFill/>
                </a:ln>
                <a:solidFill>
                  <a:srgbClr val="A1C900"/>
                </a:solidFill>
                <a:effectLst/>
                <a:uLnTx/>
                <a:uFillTx/>
                <a:latin typeface="Calibri"/>
                <a:ea typeface="+mn-ea"/>
                <a:cs typeface="Calibri"/>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Betere samenwerking en communicatie (ook uitwisseling medische gegevens) in het belang van de inwoners en behoud van de zorg de regio.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br>
              <a:rPr kumimoji="0" lang="nl-NL" sz="1800" b="1" i="0" u="none" strike="noStrike" kern="1200" cap="none" spc="0" normalizeH="0" baseline="0" noProof="0" dirty="0">
                <a:ln>
                  <a:noFill/>
                </a:ln>
                <a:solidFill>
                  <a:srgbClr val="A1C900"/>
                </a:solidFill>
                <a:effectLst/>
                <a:uLnTx/>
                <a:uFillTx/>
                <a:latin typeface="Arial" panose="020B0604020202020204" pitchFamily="34" charset="0"/>
                <a:ea typeface="Calibri" panose="020F0502020204030204" pitchFamily="34" charset="0"/>
                <a:cs typeface="Calibri"/>
              </a:rPr>
            </a:br>
            <a:r>
              <a:rPr kumimoji="0" lang="nl-NL" sz="1800" b="1" i="0" u="none" strike="noStrike" kern="1200" cap="none" spc="0" normalizeH="0" baseline="0" noProof="0" dirty="0">
                <a:ln>
                  <a:noFill/>
                </a:ln>
                <a:solidFill>
                  <a:srgbClr val="A1C900"/>
                </a:solidFill>
                <a:effectLst/>
                <a:uLnTx/>
                <a:uFillTx/>
                <a:latin typeface="Arial" panose="020B0604020202020204" pitchFamily="34" charset="0"/>
                <a:ea typeface="Calibri" panose="020F0502020204030204" pitchFamily="34" charset="0"/>
                <a:cs typeface="Calibri"/>
              </a:rPr>
              <a:t>Beslis punt:</a:t>
            </a:r>
            <a:br>
              <a:rPr kumimoji="0" lang="nl-NL" sz="1800" b="1" i="0" u="none" strike="noStrike" kern="1200" cap="none" spc="0" normalizeH="0" baseline="0" noProof="0" dirty="0">
                <a:ln>
                  <a:noFill/>
                </a:ln>
                <a:solidFill>
                  <a:srgbClr val="A1C900"/>
                </a:solidFill>
                <a:effectLst/>
                <a:uLnTx/>
                <a:uFillTx/>
                <a:latin typeface="Arial" panose="020B0604020202020204" pitchFamily="34" charset="0"/>
                <a:ea typeface="Calibri" panose="020F0502020204030204" pitchFamily="34" charset="0"/>
                <a:cs typeface="Calibri"/>
              </a:rPr>
            </a:br>
            <a:endParaRPr lang="nl-NL" dirty="0">
              <a:solidFill>
                <a:prstClr val="black"/>
              </a:solidFill>
              <a:latin typeface="Arial" panose="020B0604020202020204" pitchFamily="34" charset="0"/>
              <a:ea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dirty="0">
                <a:solidFill>
                  <a:prstClr val="black"/>
                </a:solidFill>
                <a:latin typeface="Arial" panose="020B0604020202020204" pitchFamily="34" charset="0"/>
                <a:ea typeface="Calibri" panose="020F0502020204030204" pitchFamily="34" charset="0"/>
              </a:rPr>
              <a:t>Dat het zorgdossier wordt gedeeld over de grens (bv bij de apotheek).</a:t>
            </a:r>
            <a:endPar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endParaRPr>
          </a:p>
          <a:p>
            <a:endParaRPr lang="nl-BE" sz="4000" b="1" dirty="0">
              <a:solidFill>
                <a:srgbClr val="A1C900"/>
              </a:solidFill>
              <a:latin typeface="Calibri"/>
              <a:cs typeface="Calibri"/>
            </a:endParaRPr>
          </a:p>
        </p:txBody>
      </p:sp>
    </p:spTree>
    <p:extLst>
      <p:ext uri="{BB962C8B-B14F-4D97-AF65-F5344CB8AC3E}">
        <p14:creationId xmlns:p14="http://schemas.microsoft.com/office/powerpoint/2010/main" val="854157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B48AF6-8473-7E25-622F-EEC37B95C90E}"/>
              </a:ext>
            </a:extLst>
          </p:cNvPr>
          <p:cNvSpPr>
            <a:spLocks noGrp="1"/>
          </p:cNvSpPr>
          <p:nvPr>
            <p:ph type="ctrTitle"/>
          </p:nvPr>
        </p:nvSpPr>
        <p:spPr>
          <a:xfrm>
            <a:off x="1524000" y="3144415"/>
            <a:ext cx="9144000" cy="2118049"/>
          </a:xfrm>
        </p:spPr>
        <p:txBody>
          <a:bodyPr/>
          <a:lstStyle/>
          <a:p>
            <a:r>
              <a:rPr lang="nl-BE"/>
              <a:t> </a:t>
            </a:r>
          </a:p>
        </p:txBody>
      </p:sp>
      <p:pic>
        <p:nvPicPr>
          <p:cNvPr id="5" name="Afbeelding 4">
            <a:extLst>
              <a:ext uri="{FF2B5EF4-FFF2-40B4-BE49-F238E27FC236}">
                <a16:creationId xmlns:a16="http://schemas.microsoft.com/office/drawing/2014/main" id="{6FD7F132-F010-4A3D-4674-09B6930BD796}"/>
              </a:ext>
            </a:extLst>
          </p:cNvPr>
          <p:cNvPicPr>
            <a:picLocks noChangeAspect="1"/>
          </p:cNvPicPr>
          <p:nvPr/>
        </p:nvPicPr>
        <p:blipFill rotWithShape="1">
          <a:blip r:embed="rId3"/>
          <a:srcRect l="695" r="1941" b="16619"/>
          <a:stretch/>
        </p:blipFill>
        <p:spPr>
          <a:xfrm>
            <a:off x="0" y="0"/>
            <a:ext cx="12192000" cy="2531585"/>
          </a:xfrm>
          <a:prstGeom prst="rect">
            <a:avLst/>
          </a:prstGeom>
        </p:spPr>
      </p:pic>
      <p:sp>
        <p:nvSpPr>
          <p:cNvPr id="7" name="Tekstvak 6">
            <a:extLst>
              <a:ext uri="{FF2B5EF4-FFF2-40B4-BE49-F238E27FC236}">
                <a16:creationId xmlns:a16="http://schemas.microsoft.com/office/drawing/2014/main" id="{61A2EAE1-18BE-A848-B57C-6F4D0CCF5B2B}"/>
              </a:ext>
            </a:extLst>
          </p:cNvPr>
          <p:cNvSpPr txBox="1"/>
          <p:nvPr/>
        </p:nvSpPr>
        <p:spPr>
          <a:xfrm>
            <a:off x="950119" y="325397"/>
            <a:ext cx="9717881" cy="646331"/>
          </a:xfrm>
          <a:prstGeom prst="rect">
            <a:avLst/>
          </a:prstGeom>
          <a:noFill/>
        </p:spPr>
        <p:txBody>
          <a:bodyPr wrap="square">
            <a:spAutoFit/>
          </a:bodyPr>
          <a:lstStyle/>
          <a:p>
            <a:r>
              <a:rPr lang="nl-BE" sz="3600" b="1" dirty="0">
                <a:solidFill>
                  <a:schemeClr val="bg1"/>
                </a:solidFill>
                <a:latin typeface="Calibri" panose="020F0502020204030204" pitchFamily="34" charset="0"/>
                <a:cs typeface="Calibri" panose="020F0502020204030204" pitchFamily="34" charset="0"/>
              </a:rPr>
              <a:t>Burgerberaad Zorg Zeeland</a:t>
            </a:r>
          </a:p>
        </p:txBody>
      </p:sp>
      <p:sp>
        <p:nvSpPr>
          <p:cNvPr id="11" name="Tekstvak 10">
            <a:extLst>
              <a:ext uri="{FF2B5EF4-FFF2-40B4-BE49-F238E27FC236}">
                <a16:creationId xmlns:a16="http://schemas.microsoft.com/office/drawing/2014/main" id="{0A4A06DA-C2D6-F613-700D-60B8EB3D5565}"/>
              </a:ext>
            </a:extLst>
          </p:cNvPr>
          <p:cNvSpPr txBox="1"/>
          <p:nvPr/>
        </p:nvSpPr>
        <p:spPr>
          <a:xfrm>
            <a:off x="907378" y="807211"/>
            <a:ext cx="10377244" cy="6555641"/>
          </a:xfrm>
          <a:prstGeom prst="rect">
            <a:avLst/>
          </a:prstGeom>
          <a:noFill/>
        </p:spPr>
        <p:txBody>
          <a:bodyPr wrap="square" lIns="91440" tIns="45720" rIns="91440" bIns="45720" anchor="t">
            <a:spAutoFit/>
          </a:bodyPr>
          <a:lstStyle/>
          <a:p>
            <a:r>
              <a:rPr lang="nl-BE" sz="4000" b="1" dirty="0">
                <a:solidFill>
                  <a:srgbClr val="A1C900"/>
                </a:solidFill>
                <a:latin typeface="Calibri"/>
                <a:cs typeface="Calibri"/>
              </a:rPr>
              <a:t>Inwonergroep: </a:t>
            </a:r>
            <a:r>
              <a:rPr lang="nl-BE" sz="4000" b="1" dirty="0" err="1">
                <a:solidFill>
                  <a:srgbClr val="A1C900"/>
                </a:solidFill>
                <a:cs typeface="Calibri"/>
              </a:rPr>
              <a:t>Grensoverstijgend</a:t>
            </a:r>
            <a:endParaRPr lang="nl-BE" sz="4000" b="1" dirty="0">
              <a:solidFill>
                <a:srgbClr val="A1C900"/>
              </a:solidFill>
              <a:cs typeface="Calibri"/>
            </a:endParaRPr>
          </a:p>
          <a:p>
            <a:endParaRPr lang="nl-BE" sz="4000" b="1" dirty="0">
              <a:solidFill>
                <a:srgbClr val="A1C900"/>
              </a:solidFill>
              <a:latin typeface="Calibri"/>
              <a:cs typeface="Calibri"/>
            </a:endParaRPr>
          </a:p>
          <a:p>
            <a:r>
              <a:rPr lang="nl-BE" sz="4000" b="1" dirty="0">
                <a:solidFill>
                  <a:srgbClr val="A1C900"/>
                </a:solidFill>
                <a:latin typeface="Calibri"/>
                <a:cs typeface="Calibri"/>
              </a:rPr>
              <a:t>Voorstel:</a:t>
            </a:r>
          </a:p>
          <a:p>
            <a:r>
              <a:rPr lang="nl-NL" sz="1800" dirty="0">
                <a:effectLst/>
                <a:latin typeface="Arial" panose="020B0604020202020204" pitchFamily="34" charset="0"/>
                <a:ea typeface="Calibri" panose="020F0502020204030204" pitchFamily="34" charset="0"/>
              </a:rPr>
              <a:t>Erkenning van diploma’s aan beide zijden van de landszorg, en het uitwisselen van personeel.</a:t>
            </a:r>
          </a:p>
          <a:p>
            <a:r>
              <a:rPr lang="nl-NL" sz="1800" dirty="0">
                <a:effectLst/>
                <a:latin typeface="Arial" panose="020B0604020202020204" pitchFamily="34" charset="0"/>
                <a:ea typeface="Calibri" panose="020F0502020204030204" pitchFamily="34" charset="0"/>
              </a:rPr>
              <a:t> </a:t>
            </a:r>
          </a:p>
          <a:p>
            <a:r>
              <a:rPr lang="nl-NL" b="1" dirty="0">
                <a:solidFill>
                  <a:srgbClr val="A1C900"/>
                </a:solidFill>
                <a:latin typeface="Arial" panose="020B0604020202020204" pitchFamily="34" charset="0"/>
                <a:cs typeface="Calibri"/>
              </a:rPr>
              <a:t>Beslis punten: </a:t>
            </a:r>
          </a:p>
          <a:p>
            <a:endParaRPr lang="nl-NL" b="1" dirty="0">
              <a:solidFill>
                <a:srgbClr val="A1C900"/>
              </a:solidFill>
              <a:latin typeface="Arial" panose="020B0604020202020204" pitchFamily="34" charset="0"/>
              <a:cs typeface="Calibri"/>
            </a:endParaRPr>
          </a:p>
          <a:p>
            <a:pPr marL="285750" indent="-285750">
              <a:buFont typeface="Arial" panose="020B0604020202020204" pitchFamily="34" charset="0"/>
              <a:buChar char="•"/>
            </a:pPr>
            <a:r>
              <a:rPr lang="nl-NL" sz="1800" dirty="0">
                <a:effectLst/>
                <a:latin typeface="Arial" panose="020B0604020202020204" pitchFamily="34" charset="0"/>
                <a:ea typeface="Calibri" panose="020F0502020204030204" pitchFamily="34" charset="0"/>
              </a:rPr>
              <a:t>Versnelling van het gelijkstellen van de diploma’s. </a:t>
            </a:r>
          </a:p>
          <a:p>
            <a:endParaRPr lang="nl-NL" sz="1800" dirty="0">
              <a:effectLst/>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nl-NL" dirty="0">
                <a:latin typeface="Arial" panose="020B0604020202020204" pitchFamily="34" charset="0"/>
                <a:ea typeface="Calibri" panose="020F0502020204030204" pitchFamily="34" charset="0"/>
              </a:rPr>
              <a:t>Een betere afstemming tussen ondewijs instellingen en zorginstellingen (stages over de grens).</a:t>
            </a:r>
          </a:p>
          <a:p>
            <a:endParaRPr lang="nl-NL" sz="1800" dirty="0">
              <a:effectLst/>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nl-NL" dirty="0">
                <a:latin typeface="Arial" panose="020B0604020202020204" pitchFamily="34" charset="0"/>
                <a:ea typeface="Calibri" panose="020F0502020204030204" pitchFamily="34" charset="0"/>
              </a:rPr>
              <a:t>Het uitwisselen van personeel met het buitenland (eventueel met uitzendbureaus) en h</a:t>
            </a:r>
            <a:r>
              <a:rPr lang="nl-NL" sz="1800" dirty="0">
                <a:effectLst/>
                <a:latin typeface="Arial" panose="020B0604020202020204" pitchFamily="34" charset="0"/>
                <a:ea typeface="Calibri" panose="020F0502020204030204" pitchFamily="34" charset="0"/>
              </a:rPr>
              <a:t>et inzetten van kwaliteiten van statushouders.</a:t>
            </a:r>
          </a:p>
          <a:p>
            <a:endParaRPr lang="nl-BE" sz="4000" b="1" dirty="0">
              <a:solidFill>
                <a:srgbClr val="A1C900"/>
              </a:solidFill>
              <a:latin typeface="Calibri"/>
              <a:cs typeface="Calibri"/>
            </a:endParaRPr>
          </a:p>
          <a:p>
            <a:endParaRPr lang="nl-BE" sz="4000" b="1" dirty="0">
              <a:solidFill>
                <a:srgbClr val="A1C900"/>
              </a:solidFill>
              <a:latin typeface="Calibri"/>
              <a:cs typeface="Calibri"/>
            </a:endParaRPr>
          </a:p>
          <a:p>
            <a:endParaRPr lang="nl-BE" sz="4000" b="1" dirty="0">
              <a:solidFill>
                <a:srgbClr val="A1C900"/>
              </a:solidFill>
              <a:latin typeface="Calibri"/>
              <a:cs typeface="Calibri"/>
            </a:endParaRPr>
          </a:p>
        </p:txBody>
      </p:sp>
    </p:spTree>
    <p:extLst>
      <p:ext uri="{BB962C8B-B14F-4D97-AF65-F5344CB8AC3E}">
        <p14:creationId xmlns:p14="http://schemas.microsoft.com/office/powerpoint/2010/main" val="71564705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8319294-7eda-4482-a3b2-a373d48b93af" xsi:nil="true"/>
    <Date xmlns="5ac7deab-2de5-4a0f-9469-574c04cb1a84" xsi:nil="true"/>
    <lcf76f155ced4ddcb4097134ff3c332f xmlns="5ac7deab-2de5-4a0f-9469-574c04cb1a8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4D0D4D1C7E1DB4B9090FD33E30232AB" ma:contentTypeVersion="15" ma:contentTypeDescription="Een nieuw document maken." ma:contentTypeScope="" ma:versionID="6db02f3a6538a70a9769d981299ac557">
  <xsd:schema xmlns:xsd="http://www.w3.org/2001/XMLSchema" xmlns:xs="http://www.w3.org/2001/XMLSchema" xmlns:p="http://schemas.microsoft.com/office/2006/metadata/properties" xmlns:ns2="5ac7deab-2de5-4a0f-9469-574c04cb1a84" xmlns:ns3="98319294-7eda-4482-a3b2-a373d48b93af" targetNamespace="http://schemas.microsoft.com/office/2006/metadata/properties" ma:root="true" ma:fieldsID="b592ff568e1ba88d6fbe888bb07454ac" ns2:_="" ns3:_="">
    <xsd:import namespace="5ac7deab-2de5-4a0f-9469-574c04cb1a84"/>
    <xsd:import namespace="98319294-7eda-4482-a3b2-a373d48b93a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Location"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c7deab-2de5-4a0f-9469-574c04cb1a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Afbeeldingtags" ma:readOnly="false" ma:fieldId="{5cf76f15-5ced-4ddc-b409-7134ff3c332f}" ma:taxonomyMulti="true" ma:sspId="9e719a91-1b70-44eb-8652-d703d9021387"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Date" ma:index="22" nillable="true" ma:displayName="Date" ma:format="DateTime"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8319294-7eda-4482-a3b2-a373d48b93af"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element name="TaxCatchAll" ma:index="19" nillable="true" ma:displayName="Taxonomy Catch All Column" ma:hidden="true" ma:list="{be558723-c559-4e0f-b4d0-d054ed5ce1a8}" ma:internalName="TaxCatchAll" ma:showField="CatchAllData" ma:web="98319294-7eda-4482-a3b2-a373d48b93a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E6C7CB-D276-4DF0-9BB9-7CBC305ED080}">
  <ds:schemaRefs>
    <ds:schemaRef ds:uri="http://schemas.microsoft.com/sharepoint/v3/contenttype/forms"/>
  </ds:schemaRefs>
</ds:datastoreItem>
</file>

<file path=customXml/itemProps2.xml><?xml version="1.0" encoding="utf-8"?>
<ds:datastoreItem xmlns:ds="http://schemas.openxmlformats.org/officeDocument/2006/customXml" ds:itemID="{9311C1BB-73CB-46EA-BA4E-894DBF54EFB2}">
  <ds:schemaRefs>
    <ds:schemaRef ds:uri="5ac7deab-2de5-4a0f-9469-574c04cb1a84"/>
    <ds:schemaRef ds:uri="98319294-7eda-4482-a3b2-a373d48b93a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02B5B11-A1D5-4EBB-896B-FBEFC6185255}">
  <ds:schemaRefs>
    <ds:schemaRef ds:uri="5ac7deab-2de5-4a0f-9469-574c04cb1a84"/>
    <ds:schemaRef ds:uri="98319294-7eda-4482-a3b2-a373d48b93a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249</TotalTime>
  <Words>300</Words>
  <Application>Microsoft Office PowerPoint</Application>
  <PresentationFormat>Widescreen</PresentationFormat>
  <Paragraphs>44</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Lucida Sans Unicode</vt:lpstr>
      <vt:lpstr>Kantoorthema</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Veerle De Wolf</dc:creator>
  <cp:lastModifiedBy>Emma Borghstijn</cp:lastModifiedBy>
  <cp:revision>107</cp:revision>
  <dcterms:created xsi:type="dcterms:W3CDTF">2022-10-27T11:30:38Z</dcterms:created>
  <dcterms:modified xsi:type="dcterms:W3CDTF">2023-05-23T06:19:14Z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0x01010074D0D4D1C7E1DB4B9090FD33E30232AB</vt:lpwstr>
  </property>
  <property fmtid="{D5CDD505-2E9C-101B-9397-08002B2CF9AE}" pid="3" name="MediaServiceImageTags">
    <vt:lpwstr/>
  </property>
</Properties>
</file>