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7" r:id="rId3"/>
    <p:sldId id="259" r:id="rId4"/>
    <p:sldId id="260" r:id="rId5"/>
    <p:sldId id="261" r:id="rId6"/>
    <p:sldId id="266" r:id="rId7"/>
    <p:sldId id="262" r:id="rId8"/>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1" autoAdjust="0"/>
  </p:normalViewPr>
  <p:slideViewPr>
    <p:cSldViewPr snapToGrid="0">
      <p:cViewPr varScale="1">
        <p:scale>
          <a:sx n="123" d="100"/>
          <a:sy n="123"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64B5CB-621F-469C-A0F1-734CB5035E0F}"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7668F2C5-12F7-4418-AFF8-8996AE07ED6A}">
      <dgm:prSet/>
      <dgm:spPr/>
      <dgm:t>
        <a:bodyPr/>
        <a:lstStyle/>
        <a:p>
          <a:r>
            <a:rPr lang="nl-NL" b="0">
              <a:latin typeface="+mn-lt"/>
            </a:rPr>
            <a:t>Herstel van stress</a:t>
          </a:r>
          <a:endParaRPr lang="en-US" b="0">
            <a:latin typeface="+mn-lt"/>
          </a:endParaRPr>
        </a:p>
      </dgm:t>
    </dgm:pt>
    <dgm:pt modelId="{35933FAC-CF9D-4FFC-80C0-1B53401BB5F6}" type="parTrans" cxnId="{E8A26D82-1357-4A91-875B-780E6A75DE16}">
      <dgm:prSet/>
      <dgm:spPr/>
      <dgm:t>
        <a:bodyPr/>
        <a:lstStyle/>
        <a:p>
          <a:endParaRPr lang="en-US"/>
        </a:p>
      </dgm:t>
    </dgm:pt>
    <dgm:pt modelId="{5FD05B01-D478-4133-B143-0BE8AF547BD8}" type="sibTrans" cxnId="{E8A26D82-1357-4A91-875B-780E6A75DE16}">
      <dgm:prSet/>
      <dgm:spPr/>
      <dgm:t>
        <a:bodyPr/>
        <a:lstStyle/>
        <a:p>
          <a:endParaRPr lang="en-US"/>
        </a:p>
      </dgm:t>
    </dgm:pt>
    <dgm:pt modelId="{306BCF0A-40E3-479E-9E4F-4FFFCE601419}">
      <dgm:prSet/>
      <dgm:spPr/>
      <dgm:t>
        <a:bodyPr/>
        <a:lstStyle/>
        <a:p>
          <a:r>
            <a:rPr lang="nl-NL"/>
            <a:t>Sociaal contact</a:t>
          </a:r>
          <a:endParaRPr lang="en-US"/>
        </a:p>
      </dgm:t>
    </dgm:pt>
    <dgm:pt modelId="{CD2B7E68-ED15-44E3-932E-86A328FCB067}" type="parTrans" cxnId="{D7382C30-2CFD-44DE-8115-564CFC990016}">
      <dgm:prSet/>
      <dgm:spPr/>
      <dgm:t>
        <a:bodyPr/>
        <a:lstStyle/>
        <a:p>
          <a:endParaRPr lang="en-US"/>
        </a:p>
      </dgm:t>
    </dgm:pt>
    <dgm:pt modelId="{9053790B-81B8-4566-B284-C6641563C538}" type="sibTrans" cxnId="{D7382C30-2CFD-44DE-8115-564CFC990016}">
      <dgm:prSet/>
      <dgm:spPr/>
      <dgm:t>
        <a:bodyPr/>
        <a:lstStyle/>
        <a:p>
          <a:endParaRPr lang="en-US"/>
        </a:p>
      </dgm:t>
    </dgm:pt>
    <dgm:pt modelId="{37BC9264-B4D0-4B53-99A5-113EF8709D2C}">
      <dgm:prSet/>
      <dgm:spPr/>
      <dgm:t>
        <a:bodyPr/>
        <a:lstStyle/>
        <a:p>
          <a:r>
            <a:rPr lang="nl-NL"/>
            <a:t>Goede fysieke en emotionele ontwikkelingen van kinderen</a:t>
          </a:r>
          <a:endParaRPr lang="en-US"/>
        </a:p>
      </dgm:t>
    </dgm:pt>
    <dgm:pt modelId="{367178A1-3A60-4EC4-8214-1D66D18E3949}" type="parTrans" cxnId="{69EED13E-9CC7-4D0F-AF97-F3C701833C3A}">
      <dgm:prSet/>
      <dgm:spPr/>
      <dgm:t>
        <a:bodyPr/>
        <a:lstStyle/>
        <a:p>
          <a:endParaRPr lang="en-US"/>
        </a:p>
      </dgm:t>
    </dgm:pt>
    <dgm:pt modelId="{0665FAE8-FD76-4E22-A3A0-520A6880C3D1}" type="sibTrans" cxnId="{69EED13E-9CC7-4D0F-AF97-F3C701833C3A}">
      <dgm:prSet/>
      <dgm:spPr/>
      <dgm:t>
        <a:bodyPr/>
        <a:lstStyle/>
        <a:p>
          <a:endParaRPr lang="en-US"/>
        </a:p>
      </dgm:t>
    </dgm:pt>
    <dgm:pt modelId="{A1EDCDA6-A784-4917-ACF3-CC892B218FC7}">
      <dgm:prSet/>
      <dgm:spPr/>
      <dgm:t>
        <a:bodyPr/>
        <a:lstStyle/>
        <a:p>
          <a:r>
            <a:rPr lang="nl-NL"/>
            <a:t>Zingeving</a:t>
          </a:r>
          <a:endParaRPr lang="en-US"/>
        </a:p>
      </dgm:t>
    </dgm:pt>
    <dgm:pt modelId="{23D6CEB6-CB89-4546-8FFD-9E5A3E1427B4}" type="parTrans" cxnId="{D6D81442-247E-4860-842C-A8AE56069D75}">
      <dgm:prSet/>
      <dgm:spPr/>
      <dgm:t>
        <a:bodyPr/>
        <a:lstStyle/>
        <a:p>
          <a:endParaRPr lang="en-US"/>
        </a:p>
      </dgm:t>
    </dgm:pt>
    <dgm:pt modelId="{BC91232F-2B24-4C9F-927E-8A894BAA1A64}" type="sibTrans" cxnId="{D6D81442-247E-4860-842C-A8AE56069D75}">
      <dgm:prSet/>
      <dgm:spPr/>
      <dgm:t>
        <a:bodyPr/>
        <a:lstStyle/>
        <a:p>
          <a:endParaRPr lang="en-US"/>
        </a:p>
      </dgm:t>
    </dgm:pt>
    <dgm:pt modelId="{694EABB9-F178-4094-86A7-9560E91495B9}">
      <dgm:prSet/>
      <dgm:spPr/>
      <dgm:t>
        <a:bodyPr/>
        <a:lstStyle/>
        <a:p>
          <a:r>
            <a:rPr lang="nl-NL"/>
            <a:t>Stimuleren van beweging</a:t>
          </a:r>
          <a:endParaRPr lang="en-US"/>
        </a:p>
      </dgm:t>
    </dgm:pt>
    <dgm:pt modelId="{012DE2E0-BAE2-47C6-9FD7-19D21A6C2631}" type="parTrans" cxnId="{4F1D9AE4-33FB-49AC-8DE5-8E3F94E7726D}">
      <dgm:prSet/>
      <dgm:spPr/>
      <dgm:t>
        <a:bodyPr/>
        <a:lstStyle/>
        <a:p>
          <a:endParaRPr lang="en-US"/>
        </a:p>
      </dgm:t>
    </dgm:pt>
    <dgm:pt modelId="{3EF7F247-9FDB-42AB-8AA9-16B10A803DA2}" type="sibTrans" cxnId="{4F1D9AE4-33FB-49AC-8DE5-8E3F94E7726D}">
      <dgm:prSet/>
      <dgm:spPr/>
      <dgm:t>
        <a:bodyPr/>
        <a:lstStyle/>
        <a:p>
          <a:endParaRPr lang="en-US"/>
        </a:p>
      </dgm:t>
    </dgm:pt>
    <dgm:pt modelId="{B1603031-7410-45E2-BFD2-675C09F23DBE}" type="pres">
      <dgm:prSet presAssocID="{7664B5CB-621F-469C-A0F1-734CB5035E0F}" presName="outerComposite" presStyleCnt="0">
        <dgm:presLayoutVars>
          <dgm:chMax val="5"/>
          <dgm:dir/>
          <dgm:resizeHandles val="exact"/>
        </dgm:presLayoutVars>
      </dgm:prSet>
      <dgm:spPr/>
      <dgm:t>
        <a:bodyPr/>
        <a:lstStyle/>
        <a:p>
          <a:endParaRPr lang="nl-NL"/>
        </a:p>
      </dgm:t>
    </dgm:pt>
    <dgm:pt modelId="{ACE93858-DD18-475D-A756-6D1DC47EAE39}" type="pres">
      <dgm:prSet presAssocID="{7664B5CB-621F-469C-A0F1-734CB5035E0F}" presName="dummyMaxCanvas" presStyleCnt="0">
        <dgm:presLayoutVars/>
      </dgm:prSet>
      <dgm:spPr/>
    </dgm:pt>
    <dgm:pt modelId="{13F8CF7E-FDB8-4485-AC5F-5E88571B4CFA}" type="pres">
      <dgm:prSet presAssocID="{7664B5CB-621F-469C-A0F1-734CB5035E0F}" presName="FiveNodes_1" presStyleLbl="node1" presStyleIdx="0" presStyleCnt="5">
        <dgm:presLayoutVars>
          <dgm:bulletEnabled val="1"/>
        </dgm:presLayoutVars>
      </dgm:prSet>
      <dgm:spPr/>
      <dgm:t>
        <a:bodyPr/>
        <a:lstStyle/>
        <a:p>
          <a:endParaRPr lang="nl-NL"/>
        </a:p>
      </dgm:t>
    </dgm:pt>
    <dgm:pt modelId="{255D45F1-D1B7-4BD7-A464-5F69AC81EF59}" type="pres">
      <dgm:prSet presAssocID="{7664B5CB-621F-469C-A0F1-734CB5035E0F}" presName="FiveNodes_2" presStyleLbl="node1" presStyleIdx="1" presStyleCnt="5">
        <dgm:presLayoutVars>
          <dgm:bulletEnabled val="1"/>
        </dgm:presLayoutVars>
      </dgm:prSet>
      <dgm:spPr/>
      <dgm:t>
        <a:bodyPr/>
        <a:lstStyle/>
        <a:p>
          <a:endParaRPr lang="nl-NL"/>
        </a:p>
      </dgm:t>
    </dgm:pt>
    <dgm:pt modelId="{032453EF-ECDD-4822-BF4F-82D52850038F}" type="pres">
      <dgm:prSet presAssocID="{7664B5CB-621F-469C-A0F1-734CB5035E0F}" presName="FiveNodes_3" presStyleLbl="node1" presStyleIdx="2" presStyleCnt="5">
        <dgm:presLayoutVars>
          <dgm:bulletEnabled val="1"/>
        </dgm:presLayoutVars>
      </dgm:prSet>
      <dgm:spPr/>
      <dgm:t>
        <a:bodyPr/>
        <a:lstStyle/>
        <a:p>
          <a:endParaRPr lang="nl-NL"/>
        </a:p>
      </dgm:t>
    </dgm:pt>
    <dgm:pt modelId="{6CDFEA65-CA44-4BF1-B9B5-A021CB495291}" type="pres">
      <dgm:prSet presAssocID="{7664B5CB-621F-469C-A0F1-734CB5035E0F}" presName="FiveNodes_4" presStyleLbl="node1" presStyleIdx="3" presStyleCnt="5">
        <dgm:presLayoutVars>
          <dgm:bulletEnabled val="1"/>
        </dgm:presLayoutVars>
      </dgm:prSet>
      <dgm:spPr/>
      <dgm:t>
        <a:bodyPr/>
        <a:lstStyle/>
        <a:p>
          <a:endParaRPr lang="nl-NL"/>
        </a:p>
      </dgm:t>
    </dgm:pt>
    <dgm:pt modelId="{D6E982A8-09BF-4C40-A6B0-337F7B6C2F62}" type="pres">
      <dgm:prSet presAssocID="{7664B5CB-621F-469C-A0F1-734CB5035E0F}" presName="FiveNodes_5" presStyleLbl="node1" presStyleIdx="4" presStyleCnt="5">
        <dgm:presLayoutVars>
          <dgm:bulletEnabled val="1"/>
        </dgm:presLayoutVars>
      </dgm:prSet>
      <dgm:spPr/>
      <dgm:t>
        <a:bodyPr/>
        <a:lstStyle/>
        <a:p>
          <a:endParaRPr lang="nl-NL"/>
        </a:p>
      </dgm:t>
    </dgm:pt>
    <dgm:pt modelId="{EB9DE4B4-1232-42E8-9DC7-ADEF59E66F07}" type="pres">
      <dgm:prSet presAssocID="{7664B5CB-621F-469C-A0F1-734CB5035E0F}" presName="FiveConn_1-2" presStyleLbl="fgAccFollowNode1" presStyleIdx="0" presStyleCnt="4">
        <dgm:presLayoutVars>
          <dgm:bulletEnabled val="1"/>
        </dgm:presLayoutVars>
      </dgm:prSet>
      <dgm:spPr/>
      <dgm:t>
        <a:bodyPr/>
        <a:lstStyle/>
        <a:p>
          <a:endParaRPr lang="nl-NL"/>
        </a:p>
      </dgm:t>
    </dgm:pt>
    <dgm:pt modelId="{8BAEE5E7-D6EE-4794-B0D6-0C0E68F0FC89}" type="pres">
      <dgm:prSet presAssocID="{7664B5CB-621F-469C-A0F1-734CB5035E0F}" presName="FiveConn_2-3" presStyleLbl="fgAccFollowNode1" presStyleIdx="1" presStyleCnt="4">
        <dgm:presLayoutVars>
          <dgm:bulletEnabled val="1"/>
        </dgm:presLayoutVars>
      </dgm:prSet>
      <dgm:spPr/>
      <dgm:t>
        <a:bodyPr/>
        <a:lstStyle/>
        <a:p>
          <a:endParaRPr lang="nl-NL"/>
        </a:p>
      </dgm:t>
    </dgm:pt>
    <dgm:pt modelId="{716D143C-DD13-4286-8B76-90ED3ACAFEF5}" type="pres">
      <dgm:prSet presAssocID="{7664B5CB-621F-469C-A0F1-734CB5035E0F}" presName="FiveConn_3-4" presStyleLbl="fgAccFollowNode1" presStyleIdx="2" presStyleCnt="4">
        <dgm:presLayoutVars>
          <dgm:bulletEnabled val="1"/>
        </dgm:presLayoutVars>
      </dgm:prSet>
      <dgm:spPr/>
      <dgm:t>
        <a:bodyPr/>
        <a:lstStyle/>
        <a:p>
          <a:endParaRPr lang="nl-NL"/>
        </a:p>
      </dgm:t>
    </dgm:pt>
    <dgm:pt modelId="{2309D53E-05AC-4C0D-9A11-EB7C38FB6F31}" type="pres">
      <dgm:prSet presAssocID="{7664B5CB-621F-469C-A0F1-734CB5035E0F}" presName="FiveConn_4-5" presStyleLbl="fgAccFollowNode1" presStyleIdx="3" presStyleCnt="4">
        <dgm:presLayoutVars>
          <dgm:bulletEnabled val="1"/>
        </dgm:presLayoutVars>
      </dgm:prSet>
      <dgm:spPr/>
      <dgm:t>
        <a:bodyPr/>
        <a:lstStyle/>
        <a:p>
          <a:endParaRPr lang="nl-NL"/>
        </a:p>
      </dgm:t>
    </dgm:pt>
    <dgm:pt modelId="{EFF5ED74-4D9A-4669-BBFD-C1558D687E47}" type="pres">
      <dgm:prSet presAssocID="{7664B5CB-621F-469C-A0F1-734CB5035E0F}" presName="FiveNodes_1_text" presStyleLbl="node1" presStyleIdx="4" presStyleCnt="5">
        <dgm:presLayoutVars>
          <dgm:bulletEnabled val="1"/>
        </dgm:presLayoutVars>
      </dgm:prSet>
      <dgm:spPr/>
      <dgm:t>
        <a:bodyPr/>
        <a:lstStyle/>
        <a:p>
          <a:endParaRPr lang="nl-NL"/>
        </a:p>
      </dgm:t>
    </dgm:pt>
    <dgm:pt modelId="{C4A24017-DEA3-4D54-855D-5D0410403A09}" type="pres">
      <dgm:prSet presAssocID="{7664B5CB-621F-469C-A0F1-734CB5035E0F}" presName="FiveNodes_2_text" presStyleLbl="node1" presStyleIdx="4" presStyleCnt="5">
        <dgm:presLayoutVars>
          <dgm:bulletEnabled val="1"/>
        </dgm:presLayoutVars>
      </dgm:prSet>
      <dgm:spPr/>
      <dgm:t>
        <a:bodyPr/>
        <a:lstStyle/>
        <a:p>
          <a:endParaRPr lang="nl-NL"/>
        </a:p>
      </dgm:t>
    </dgm:pt>
    <dgm:pt modelId="{062D8EFD-6A98-4538-A62F-77A32D7BFB7B}" type="pres">
      <dgm:prSet presAssocID="{7664B5CB-621F-469C-A0F1-734CB5035E0F}" presName="FiveNodes_3_text" presStyleLbl="node1" presStyleIdx="4" presStyleCnt="5">
        <dgm:presLayoutVars>
          <dgm:bulletEnabled val="1"/>
        </dgm:presLayoutVars>
      </dgm:prSet>
      <dgm:spPr/>
      <dgm:t>
        <a:bodyPr/>
        <a:lstStyle/>
        <a:p>
          <a:endParaRPr lang="nl-NL"/>
        </a:p>
      </dgm:t>
    </dgm:pt>
    <dgm:pt modelId="{465D73EE-8BBA-495C-9196-256292908FBA}" type="pres">
      <dgm:prSet presAssocID="{7664B5CB-621F-469C-A0F1-734CB5035E0F}" presName="FiveNodes_4_text" presStyleLbl="node1" presStyleIdx="4" presStyleCnt="5">
        <dgm:presLayoutVars>
          <dgm:bulletEnabled val="1"/>
        </dgm:presLayoutVars>
      </dgm:prSet>
      <dgm:spPr/>
      <dgm:t>
        <a:bodyPr/>
        <a:lstStyle/>
        <a:p>
          <a:endParaRPr lang="nl-NL"/>
        </a:p>
      </dgm:t>
    </dgm:pt>
    <dgm:pt modelId="{3EF49A46-6866-47FB-93F8-6236E7FE3539}" type="pres">
      <dgm:prSet presAssocID="{7664B5CB-621F-469C-A0F1-734CB5035E0F}" presName="FiveNodes_5_text" presStyleLbl="node1" presStyleIdx="4" presStyleCnt="5">
        <dgm:presLayoutVars>
          <dgm:bulletEnabled val="1"/>
        </dgm:presLayoutVars>
      </dgm:prSet>
      <dgm:spPr/>
      <dgm:t>
        <a:bodyPr/>
        <a:lstStyle/>
        <a:p>
          <a:endParaRPr lang="nl-NL"/>
        </a:p>
      </dgm:t>
    </dgm:pt>
  </dgm:ptLst>
  <dgm:cxnLst>
    <dgm:cxn modelId="{B7F7DA57-B223-4242-96B7-E07032697631}" type="presOf" srcId="{9053790B-81B8-4566-B284-C6641563C538}" destId="{8BAEE5E7-D6EE-4794-B0D6-0C0E68F0FC89}" srcOrd="0" destOrd="0" presId="urn:microsoft.com/office/officeart/2005/8/layout/vProcess5"/>
    <dgm:cxn modelId="{3091B26B-1546-435D-A5CB-EA36C60FD92E}" type="presOf" srcId="{306BCF0A-40E3-479E-9E4F-4FFFCE601419}" destId="{C4A24017-DEA3-4D54-855D-5D0410403A09}" srcOrd="1" destOrd="0" presId="urn:microsoft.com/office/officeart/2005/8/layout/vProcess5"/>
    <dgm:cxn modelId="{69EED13E-9CC7-4D0F-AF97-F3C701833C3A}" srcId="{7664B5CB-621F-469C-A0F1-734CB5035E0F}" destId="{37BC9264-B4D0-4B53-99A5-113EF8709D2C}" srcOrd="2" destOrd="0" parTransId="{367178A1-3A60-4EC4-8214-1D66D18E3949}" sibTransId="{0665FAE8-FD76-4E22-A3A0-520A6880C3D1}"/>
    <dgm:cxn modelId="{4BCA5E6F-D65C-4F0D-AA3C-10AC8DD0A8E1}" type="presOf" srcId="{5FD05B01-D478-4133-B143-0BE8AF547BD8}" destId="{EB9DE4B4-1232-42E8-9DC7-ADEF59E66F07}" srcOrd="0" destOrd="0" presId="urn:microsoft.com/office/officeart/2005/8/layout/vProcess5"/>
    <dgm:cxn modelId="{BFD30067-DE17-41F6-BB49-A918BEB63DDB}" type="presOf" srcId="{306BCF0A-40E3-479E-9E4F-4FFFCE601419}" destId="{255D45F1-D1B7-4BD7-A464-5F69AC81EF59}" srcOrd="0" destOrd="0" presId="urn:microsoft.com/office/officeart/2005/8/layout/vProcess5"/>
    <dgm:cxn modelId="{E8A26D82-1357-4A91-875B-780E6A75DE16}" srcId="{7664B5CB-621F-469C-A0F1-734CB5035E0F}" destId="{7668F2C5-12F7-4418-AFF8-8996AE07ED6A}" srcOrd="0" destOrd="0" parTransId="{35933FAC-CF9D-4FFC-80C0-1B53401BB5F6}" sibTransId="{5FD05B01-D478-4133-B143-0BE8AF547BD8}"/>
    <dgm:cxn modelId="{D6D81442-247E-4860-842C-A8AE56069D75}" srcId="{7664B5CB-621F-469C-A0F1-734CB5035E0F}" destId="{A1EDCDA6-A784-4917-ACF3-CC892B218FC7}" srcOrd="3" destOrd="0" parTransId="{23D6CEB6-CB89-4546-8FFD-9E5A3E1427B4}" sibTransId="{BC91232F-2B24-4C9F-927E-8A894BAA1A64}"/>
    <dgm:cxn modelId="{FBCEA753-7A7F-4099-B5BA-75D97C7FBF48}" type="presOf" srcId="{A1EDCDA6-A784-4917-ACF3-CC892B218FC7}" destId="{465D73EE-8BBA-495C-9196-256292908FBA}" srcOrd="1" destOrd="0" presId="urn:microsoft.com/office/officeart/2005/8/layout/vProcess5"/>
    <dgm:cxn modelId="{E8B0C85C-64D2-48FD-8CC9-4C819BC05830}" type="presOf" srcId="{7664B5CB-621F-469C-A0F1-734CB5035E0F}" destId="{B1603031-7410-45E2-BFD2-675C09F23DBE}" srcOrd="0" destOrd="0" presId="urn:microsoft.com/office/officeart/2005/8/layout/vProcess5"/>
    <dgm:cxn modelId="{96142028-7822-4AE6-9109-0056067BD197}" type="presOf" srcId="{BC91232F-2B24-4C9F-927E-8A894BAA1A64}" destId="{2309D53E-05AC-4C0D-9A11-EB7C38FB6F31}" srcOrd="0" destOrd="0" presId="urn:microsoft.com/office/officeart/2005/8/layout/vProcess5"/>
    <dgm:cxn modelId="{665B383B-3259-42C4-8CD7-D4746EEB2691}" type="presOf" srcId="{7668F2C5-12F7-4418-AFF8-8996AE07ED6A}" destId="{13F8CF7E-FDB8-4485-AC5F-5E88571B4CFA}" srcOrd="0" destOrd="0" presId="urn:microsoft.com/office/officeart/2005/8/layout/vProcess5"/>
    <dgm:cxn modelId="{23FCF26F-AE12-4A5A-BBD9-A831FBD36AF2}" type="presOf" srcId="{694EABB9-F178-4094-86A7-9560E91495B9}" destId="{D6E982A8-09BF-4C40-A6B0-337F7B6C2F62}" srcOrd="0" destOrd="0" presId="urn:microsoft.com/office/officeart/2005/8/layout/vProcess5"/>
    <dgm:cxn modelId="{F2B7C9CA-927D-4E56-A374-014087E63AF2}" type="presOf" srcId="{0665FAE8-FD76-4E22-A3A0-520A6880C3D1}" destId="{716D143C-DD13-4286-8B76-90ED3ACAFEF5}" srcOrd="0" destOrd="0" presId="urn:microsoft.com/office/officeart/2005/8/layout/vProcess5"/>
    <dgm:cxn modelId="{D7382C30-2CFD-44DE-8115-564CFC990016}" srcId="{7664B5CB-621F-469C-A0F1-734CB5035E0F}" destId="{306BCF0A-40E3-479E-9E4F-4FFFCE601419}" srcOrd="1" destOrd="0" parTransId="{CD2B7E68-ED15-44E3-932E-86A328FCB067}" sibTransId="{9053790B-81B8-4566-B284-C6641563C538}"/>
    <dgm:cxn modelId="{14C3B0C9-9476-440E-B4EF-8D6CED00BAE5}" type="presOf" srcId="{7668F2C5-12F7-4418-AFF8-8996AE07ED6A}" destId="{EFF5ED74-4D9A-4669-BBFD-C1558D687E47}" srcOrd="1" destOrd="0" presId="urn:microsoft.com/office/officeart/2005/8/layout/vProcess5"/>
    <dgm:cxn modelId="{50287C08-D0FE-4AC8-AEF6-424A981D3E13}" type="presOf" srcId="{37BC9264-B4D0-4B53-99A5-113EF8709D2C}" destId="{032453EF-ECDD-4822-BF4F-82D52850038F}" srcOrd="0" destOrd="0" presId="urn:microsoft.com/office/officeart/2005/8/layout/vProcess5"/>
    <dgm:cxn modelId="{4F1D9AE4-33FB-49AC-8DE5-8E3F94E7726D}" srcId="{7664B5CB-621F-469C-A0F1-734CB5035E0F}" destId="{694EABB9-F178-4094-86A7-9560E91495B9}" srcOrd="4" destOrd="0" parTransId="{012DE2E0-BAE2-47C6-9FD7-19D21A6C2631}" sibTransId="{3EF7F247-9FDB-42AB-8AA9-16B10A803DA2}"/>
    <dgm:cxn modelId="{2F8660D0-6D37-4B38-8674-56D4A0A28A18}" type="presOf" srcId="{A1EDCDA6-A784-4917-ACF3-CC892B218FC7}" destId="{6CDFEA65-CA44-4BF1-B9B5-A021CB495291}" srcOrd="0" destOrd="0" presId="urn:microsoft.com/office/officeart/2005/8/layout/vProcess5"/>
    <dgm:cxn modelId="{AB587304-9DA6-48B1-A0B2-742C18B2EECB}" type="presOf" srcId="{37BC9264-B4D0-4B53-99A5-113EF8709D2C}" destId="{062D8EFD-6A98-4538-A62F-77A32D7BFB7B}" srcOrd="1" destOrd="0" presId="urn:microsoft.com/office/officeart/2005/8/layout/vProcess5"/>
    <dgm:cxn modelId="{918F48D9-3E16-4769-B84F-D393D8FEE4D5}" type="presOf" srcId="{694EABB9-F178-4094-86A7-9560E91495B9}" destId="{3EF49A46-6866-47FB-93F8-6236E7FE3539}" srcOrd="1" destOrd="0" presId="urn:microsoft.com/office/officeart/2005/8/layout/vProcess5"/>
    <dgm:cxn modelId="{39A90E72-EE56-405D-9D7C-C5003996D2D5}" type="presParOf" srcId="{B1603031-7410-45E2-BFD2-675C09F23DBE}" destId="{ACE93858-DD18-475D-A756-6D1DC47EAE39}" srcOrd="0" destOrd="0" presId="urn:microsoft.com/office/officeart/2005/8/layout/vProcess5"/>
    <dgm:cxn modelId="{B07BE8E9-2346-48A0-BE57-89E501F39C06}" type="presParOf" srcId="{B1603031-7410-45E2-BFD2-675C09F23DBE}" destId="{13F8CF7E-FDB8-4485-AC5F-5E88571B4CFA}" srcOrd="1" destOrd="0" presId="urn:microsoft.com/office/officeart/2005/8/layout/vProcess5"/>
    <dgm:cxn modelId="{B7586E3F-E7CF-4306-A25B-299CE4A392F7}" type="presParOf" srcId="{B1603031-7410-45E2-BFD2-675C09F23DBE}" destId="{255D45F1-D1B7-4BD7-A464-5F69AC81EF59}" srcOrd="2" destOrd="0" presId="urn:microsoft.com/office/officeart/2005/8/layout/vProcess5"/>
    <dgm:cxn modelId="{E609CCCA-D577-478A-9A95-62C51FF84EF4}" type="presParOf" srcId="{B1603031-7410-45E2-BFD2-675C09F23DBE}" destId="{032453EF-ECDD-4822-BF4F-82D52850038F}" srcOrd="3" destOrd="0" presId="urn:microsoft.com/office/officeart/2005/8/layout/vProcess5"/>
    <dgm:cxn modelId="{5C90E7F2-BD04-4FA1-8698-7E27201401C9}" type="presParOf" srcId="{B1603031-7410-45E2-BFD2-675C09F23DBE}" destId="{6CDFEA65-CA44-4BF1-B9B5-A021CB495291}" srcOrd="4" destOrd="0" presId="urn:microsoft.com/office/officeart/2005/8/layout/vProcess5"/>
    <dgm:cxn modelId="{2B9C3A39-2871-43C5-94F1-0DD3EFAC2D89}" type="presParOf" srcId="{B1603031-7410-45E2-BFD2-675C09F23DBE}" destId="{D6E982A8-09BF-4C40-A6B0-337F7B6C2F62}" srcOrd="5" destOrd="0" presId="urn:microsoft.com/office/officeart/2005/8/layout/vProcess5"/>
    <dgm:cxn modelId="{83A0E44F-95B0-43CE-94BD-0450E75779C2}" type="presParOf" srcId="{B1603031-7410-45E2-BFD2-675C09F23DBE}" destId="{EB9DE4B4-1232-42E8-9DC7-ADEF59E66F07}" srcOrd="6" destOrd="0" presId="urn:microsoft.com/office/officeart/2005/8/layout/vProcess5"/>
    <dgm:cxn modelId="{A344E50E-744C-407D-B51C-E3D627A8AD36}" type="presParOf" srcId="{B1603031-7410-45E2-BFD2-675C09F23DBE}" destId="{8BAEE5E7-D6EE-4794-B0D6-0C0E68F0FC89}" srcOrd="7" destOrd="0" presId="urn:microsoft.com/office/officeart/2005/8/layout/vProcess5"/>
    <dgm:cxn modelId="{0EC6C639-BB7A-4E9E-930E-3149CCF4C540}" type="presParOf" srcId="{B1603031-7410-45E2-BFD2-675C09F23DBE}" destId="{716D143C-DD13-4286-8B76-90ED3ACAFEF5}" srcOrd="8" destOrd="0" presId="urn:microsoft.com/office/officeart/2005/8/layout/vProcess5"/>
    <dgm:cxn modelId="{20EBCF6D-5EA2-47F5-80DC-14497DBFE2D7}" type="presParOf" srcId="{B1603031-7410-45E2-BFD2-675C09F23DBE}" destId="{2309D53E-05AC-4C0D-9A11-EB7C38FB6F31}" srcOrd="9" destOrd="0" presId="urn:microsoft.com/office/officeart/2005/8/layout/vProcess5"/>
    <dgm:cxn modelId="{7CF25F29-9992-4BCD-8ECF-EF902588EED3}" type="presParOf" srcId="{B1603031-7410-45E2-BFD2-675C09F23DBE}" destId="{EFF5ED74-4D9A-4669-BBFD-C1558D687E47}" srcOrd="10" destOrd="0" presId="urn:microsoft.com/office/officeart/2005/8/layout/vProcess5"/>
    <dgm:cxn modelId="{03B1636C-7730-43FF-B13C-DE69BC9C7849}" type="presParOf" srcId="{B1603031-7410-45E2-BFD2-675C09F23DBE}" destId="{C4A24017-DEA3-4D54-855D-5D0410403A09}" srcOrd="11" destOrd="0" presId="urn:microsoft.com/office/officeart/2005/8/layout/vProcess5"/>
    <dgm:cxn modelId="{42795106-72B8-4480-8760-25228B7AD606}" type="presParOf" srcId="{B1603031-7410-45E2-BFD2-675C09F23DBE}" destId="{062D8EFD-6A98-4538-A62F-77A32D7BFB7B}" srcOrd="12" destOrd="0" presId="urn:microsoft.com/office/officeart/2005/8/layout/vProcess5"/>
    <dgm:cxn modelId="{1A818054-7B56-45E0-BBB6-635A04933880}" type="presParOf" srcId="{B1603031-7410-45E2-BFD2-675C09F23DBE}" destId="{465D73EE-8BBA-495C-9196-256292908FBA}" srcOrd="13" destOrd="0" presId="urn:microsoft.com/office/officeart/2005/8/layout/vProcess5"/>
    <dgm:cxn modelId="{54F87CFB-C54B-4629-A05F-6EFAE8B555F5}" type="presParOf" srcId="{B1603031-7410-45E2-BFD2-675C09F23DBE}" destId="{3EF49A46-6866-47FB-93F8-6236E7FE3539}"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0A9B2A5-806F-4E7F-90AB-1ED5B5A5D0B8}" type="datetimeFigureOut">
              <a:rPr lang="nl-NL" smtClean="0"/>
              <a:t>25-5-2023</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B56D64D-CED5-4637-AF44-934E311D811D}" type="slidenum">
              <a:rPr lang="nl-NL" smtClean="0"/>
              <a:t>‹nr.›</a:t>
            </a:fld>
            <a:endParaRPr lang="nl-NL"/>
          </a:p>
        </p:txBody>
      </p:sp>
    </p:spTree>
    <p:extLst>
      <p:ext uri="{BB962C8B-B14F-4D97-AF65-F5344CB8AC3E}">
        <p14:creationId xmlns:p14="http://schemas.microsoft.com/office/powerpoint/2010/main" val="2304616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729C1E-EED6-42A9-94D9-5CE3704EB89D}" type="datetimeFigureOut">
              <a:rPr lang="nl-NL" smtClean="0"/>
              <a:t>25-5-2023</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A5462A29-9562-451C-A19E-64C27EAC62D7}" type="slidenum">
              <a:rPr lang="nl-NL" smtClean="0"/>
              <a:t>‹nr.›</a:t>
            </a:fld>
            <a:endParaRPr lang="nl-NL"/>
          </a:p>
        </p:txBody>
      </p:sp>
    </p:spTree>
    <p:extLst>
      <p:ext uri="{BB962C8B-B14F-4D97-AF65-F5344CB8AC3E}">
        <p14:creationId xmlns:p14="http://schemas.microsoft.com/office/powerpoint/2010/main" val="302815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r>
              <a:rPr lang="nl-NL" dirty="0"/>
              <a:t>Om de zorg betaalbaar te houden zetten we in op </a:t>
            </a:r>
            <a:r>
              <a:rPr lang="nl-NL" baseline="0" dirty="0"/>
              <a:t>preventie en samenwerking. Dit is natuurlijk heel breed en om het behapbaar te houden hebben we met ons werkgroepje ons nu met gericht op e</a:t>
            </a:r>
            <a:r>
              <a:rPr lang="nl-NL" dirty="0"/>
              <a:t>en groene</a:t>
            </a:r>
            <a:r>
              <a:rPr lang="nl-NL" baseline="0" dirty="0"/>
              <a:t> en </a:t>
            </a:r>
            <a:r>
              <a:rPr lang="nl-NL" dirty="0"/>
              <a:t>gezonde leefomgeving.</a:t>
            </a:r>
          </a:p>
          <a:p>
            <a:pPr marL="171450" indent="-171450">
              <a:buFontTx/>
              <a:buChar char="-"/>
            </a:pPr>
            <a:r>
              <a:rPr lang="nl-NL" dirty="0"/>
              <a:t>Een</a:t>
            </a:r>
            <a:r>
              <a:rPr lang="nl-NL" baseline="0" dirty="0"/>
              <a:t> groene en gezonde leefomgeving verstaan wij</a:t>
            </a:r>
            <a:r>
              <a:rPr lang="nl-NL" dirty="0"/>
              <a:t> een leefomgeving die als prettig wordt ervaren, die uitnodigt tot gezond gedrag en waar de druk op de gezondheid zo laag mogelijk is.</a:t>
            </a:r>
          </a:p>
          <a:p>
            <a:pPr marL="171450" indent="-171450">
              <a:buFontTx/>
              <a:buChar char="-"/>
            </a:pPr>
            <a:r>
              <a:rPr lang="nl-NL" dirty="0"/>
              <a:t>Wat we</a:t>
            </a:r>
            <a:r>
              <a:rPr lang="nl-NL" baseline="0" dirty="0"/>
              <a:t> nu nog veel zien: Zowel in het fysieke (stenen) en </a:t>
            </a:r>
            <a:r>
              <a:rPr lang="nl-NL" dirty="0"/>
              <a:t>sociale domein</a:t>
            </a:r>
            <a:r>
              <a:rPr lang="nl-NL" baseline="0" dirty="0"/>
              <a:t> (mensen) wordt gewerkt aan hele goede dingen. Nog beter is dat ze dit samen doen, zodat bij inrichting of </a:t>
            </a:r>
            <a:r>
              <a:rPr lang="nl-NL" baseline="0" dirty="0" err="1"/>
              <a:t>her-inrichting</a:t>
            </a:r>
            <a:r>
              <a:rPr lang="nl-NL" baseline="0" dirty="0"/>
              <a:t> van een buitenruimte de kennis en kunde vanaf het begin positief kan bijdragen aan de ontwikkeling van een gezonde en groene buitenruimte.</a:t>
            </a:r>
          </a:p>
          <a:p>
            <a:pPr marL="171450" indent="-171450">
              <a:buFontTx/>
              <a:buChar char="-"/>
            </a:pPr>
            <a:r>
              <a:rPr lang="nl-NL" baseline="0" dirty="0"/>
              <a:t>Niet alleen sociaal en fysiek ook de mensen uit de omgeving valt veel kennis te halen. Zij wonen en leven in een bepaalde wijk en hebben dan ook kennis van waar behoefte aan is, wat al goed is etc.</a:t>
            </a:r>
            <a:endParaRPr lang="nl-NL" dirty="0"/>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1</a:t>
            </a:fld>
            <a:endParaRPr lang="nl-NL"/>
          </a:p>
        </p:txBody>
      </p:sp>
    </p:spTree>
    <p:extLst>
      <p:ext uri="{BB962C8B-B14F-4D97-AF65-F5344CB8AC3E}">
        <p14:creationId xmlns:p14="http://schemas.microsoft.com/office/powerpoint/2010/main" val="4049059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Maar waarom zetten we hierop</a:t>
            </a:r>
            <a:r>
              <a:rPr lang="nl-NL" baseline="0" dirty="0"/>
              <a:t> in? Simpelweg omdat u</a:t>
            </a:r>
            <a:r>
              <a:rPr lang="nl-NL" dirty="0"/>
              <a:t>it onderzoek blijkt dat een groene omgeving een</a:t>
            </a:r>
            <a:r>
              <a:rPr lang="nl-NL" baseline="0" dirty="0"/>
              <a:t> positieve impact heeft op:</a:t>
            </a:r>
          </a:p>
          <a:p>
            <a:pPr marL="171450" indent="-171450">
              <a:buFontTx/>
              <a:buChar char="-"/>
            </a:pPr>
            <a:r>
              <a:rPr lang="nl-NL" baseline="0" dirty="0"/>
              <a:t>Het herstel, maar ook voorkomen van stress</a:t>
            </a:r>
          </a:p>
          <a:p>
            <a:pPr marL="171450" indent="-171450">
              <a:buFontTx/>
              <a:buChar char="-"/>
            </a:pPr>
            <a:r>
              <a:rPr lang="nl-NL" baseline="0" dirty="0"/>
              <a:t>In een groene omgeving maken mensen eerder contact, dit draagt bij aan de sociale cohesie, sfeer in de omgeving etc.</a:t>
            </a:r>
          </a:p>
          <a:p>
            <a:pPr marL="171450" indent="-171450">
              <a:buFontTx/>
              <a:buChar char="-"/>
            </a:pPr>
            <a:r>
              <a:rPr lang="nl-NL" baseline="0" dirty="0"/>
              <a:t>Een groene omgeving draagt kinderen uit om buiten te bewegen en spelen. Zo draagt het bij aan goede fysieke en emotionele ontwikkeling van kinderen</a:t>
            </a:r>
          </a:p>
          <a:p>
            <a:pPr marL="171450" indent="-171450">
              <a:buFontTx/>
              <a:buChar char="-"/>
            </a:pPr>
            <a:r>
              <a:rPr lang="nl-NL" baseline="0" dirty="0"/>
              <a:t>Niet alleen kinderen worden gestimuleerd tot bewegen, ook ander leeftijdscategorieën </a:t>
            </a:r>
          </a:p>
          <a:p>
            <a:pPr marL="171450" indent="-171450">
              <a:buFontTx/>
              <a:buChar char="-"/>
            </a:pPr>
            <a:r>
              <a:rPr lang="nl-NL" baseline="0" dirty="0"/>
              <a:t>Maar ook bijdragen aan zingeving</a:t>
            </a:r>
          </a:p>
          <a:p>
            <a:pPr marL="0" indent="0">
              <a:buFontTx/>
              <a:buNone/>
            </a:pPr>
            <a:r>
              <a:rPr lang="nl-NL" baseline="0" dirty="0"/>
              <a:t>Al deze dingen samen dragen een steentje bij om onze zorgkosten te verminderen. </a:t>
            </a:r>
            <a:endParaRPr lang="nl-NL" dirty="0"/>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2</a:t>
            </a:fld>
            <a:endParaRPr lang="nl-NL"/>
          </a:p>
        </p:txBody>
      </p:sp>
    </p:spTree>
    <p:extLst>
      <p:ext uri="{BB962C8B-B14F-4D97-AF65-F5344CB8AC3E}">
        <p14:creationId xmlns:p14="http://schemas.microsoft.com/office/powerpoint/2010/main" val="3263874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Specialisten</a:t>
            </a:r>
            <a:r>
              <a:rPr lang="nl-NL" baseline="0" dirty="0"/>
              <a:t> kunnen van alles bedenken, maar om het juiste groen op de juiste plek te krijgen is het ook belangrijk om bewoners / omwonenden te betrekken bij het inrichten of </a:t>
            </a:r>
            <a:r>
              <a:rPr lang="nl-NL" baseline="0" dirty="0" err="1"/>
              <a:t>her-inrichten</a:t>
            </a:r>
            <a:r>
              <a:rPr lang="nl-NL" baseline="0" dirty="0"/>
              <a:t> van een wijk. Zij leven in een wijk/ buurt en weten als geen ander waar al/dan niet behoefte aan is. Maak dan ook gebruik van hun kennis en kunde.</a:t>
            </a:r>
            <a:endParaRPr lang="nl-NL" dirty="0"/>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3</a:t>
            </a:fld>
            <a:endParaRPr lang="nl-NL"/>
          </a:p>
        </p:txBody>
      </p:sp>
    </p:spTree>
    <p:extLst>
      <p:ext uri="{BB962C8B-B14F-4D97-AF65-F5344CB8AC3E}">
        <p14:creationId xmlns:p14="http://schemas.microsoft.com/office/powerpoint/2010/main" val="261680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het groen ook inrichten voor </a:t>
            </a:r>
            <a:r>
              <a:rPr lang="nl-NL" dirty="0" err="1"/>
              <a:t>bewegemn</a:t>
            </a:r>
            <a:r>
              <a:rPr lang="nl-NL" baseline="0" dirty="0"/>
              <a:t>, daarnaast </a:t>
            </a:r>
            <a:r>
              <a:rPr lang="nl-NL" dirty="0"/>
              <a:t>een</a:t>
            </a:r>
            <a:r>
              <a:rPr lang="nl-NL" baseline="0" dirty="0"/>
              <a:t> buurtverbinder of sportcoach kan activiteiten organiseren e</a:t>
            </a:r>
            <a:r>
              <a:rPr lang="nl-NL" dirty="0"/>
              <a:t>tc.</a:t>
            </a:r>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4</a:t>
            </a:fld>
            <a:endParaRPr lang="nl-NL"/>
          </a:p>
        </p:txBody>
      </p:sp>
    </p:spTree>
    <p:extLst>
      <p:ext uri="{BB962C8B-B14F-4D97-AF65-F5344CB8AC3E}">
        <p14:creationId xmlns:p14="http://schemas.microsoft.com/office/powerpoint/2010/main" val="3056493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endParaRPr lang="nl-NL" dirty="0"/>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5</a:t>
            </a:fld>
            <a:endParaRPr lang="nl-NL"/>
          </a:p>
        </p:txBody>
      </p:sp>
    </p:spTree>
    <p:extLst>
      <p:ext uri="{BB962C8B-B14F-4D97-AF65-F5344CB8AC3E}">
        <p14:creationId xmlns:p14="http://schemas.microsoft.com/office/powerpoint/2010/main" val="225838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- 1/3 de deel van een wijk moet openbaar/toegankelijk groen zijn (dit moet gerealiseerd worden met participatie van inwoners)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200" dirty="0"/>
              <a:t>Zorg dat iedere buurt een professionele buurtverbinder heeft (deze organiseert/coördineert activiteiten die zorgen voor ontmoeting, ontspanning en beweging gemengd tussen oud en jong)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200" dirty="0"/>
              <a:t>Ieder schoolplein is voor 1/3de groen met een groente/fruit/bloemplukveld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nl-NL"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p>
          <a:p>
            <a:endParaRPr lang="nl-NL" dirty="0"/>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6</a:t>
            </a:fld>
            <a:endParaRPr lang="nl-NL"/>
          </a:p>
        </p:txBody>
      </p:sp>
    </p:spTree>
    <p:extLst>
      <p:ext uri="{BB962C8B-B14F-4D97-AF65-F5344CB8AC3E}">
        <p14:creationId xmlns:p14="http://schemas.microsoft.com/office/powerpoint/2010/main" val="1226021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5462A29-9562-451C-A19E-64C27EAC62D7}" type="slidenum">
              <a:rPr lang="nl-NL" smtClean="0"/>
              <a:t>7</a:t>
            </a:fld>
            <a:endParaRPr lang="nl-NL"/>
          </a:p>
        </p:txBody>
      </p:sp>
    </p:spTree>
    <p:extLst>
      <p:ext uri="{BB962C8B-B14F-4D97-AF65-F5344CB8AC3E}">
        <p14:creationId xmlns:p14="http://schemas.microsoft.com/office/powerpoint/2010/main" val="97688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xmlns=""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xmlns=""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5/25/2023</a:t>
            </a:fld>
            <a:endParaRPr lang="en-US" dirty="0"/>
          </a:p>
        </p:txBody>
      </p:sp>
      <p:sp>
        <p:nvSpPr>
          <p:cNvPr id="5" name="Footer Placeholder 4">
            <a:extLst>
              <a:ext uri="{FF2B5EF4-FFF2-40B4-BE49-F238E27FC236}">
                <a16:creationId xmlns:a16="http://schemas.microsoft.com/office/drawing/2014/main" xmlns=""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xmlns=""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372683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833B4E9-7A16-448C-8BE6-B14941A34857}"/>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8" name="Footer Placeholder 7">
            <a:extLst>
              <a:ext uri="{FF2B5EF4-FFF2-40B4-BE49-F238E27FC236}">
                <a16:creationId xmlns:a16="http://schemas.microsoft.com/office/drawing/2014/main" xmlns=""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xmlns=""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93943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DDA4EA6-6A1A-48ED-9D79-A438561C7E79}"/>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8" name="Footer Placeholder 7">
            <a:extLst>
              <a:ext uri="{FF2B5EF4-FFF2-40B4-BE49-F238E27FC236}">
                <a16:creationId xmlns:a16="http://schemas.microsoft.com/office/drawing/2014/main" xmlns=""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xmlns=""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83950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7FA6BFE-11ED-4FB4-9F65-508B5B0F0DD3}"/>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8" name="Footer Placeholder 7">
            <a:extLst>
              <a:ext uri="{FF2B5EF4-FFF2-40B4-BE49-F238E27FC236}">
                <a16:creationId xmlns:a16="http://schemas.microsoft.com/office/drawing/2014/main" xmlns=""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xmlns=""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294322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3D12BC88-6A2B-4851-9568-23A4B74D9F98}"/>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8" name="Footer Placeholder 7">
            <a:extLst>
              <a:ext uri="{FF2B5EF4-FFF2-40B4-BE49-F238E27FC236}">
                <a16:creationId xmlns:a16="http://schemas.microsoft.com/office/drawing/2014/main" xmlns=""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xmlns=""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57906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xmlns="" id="{D6953A83-D2BE-4015-8D64-BE93DDFE5D21}"/>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10" name="Footer Placeholder 9">
            <a:extLst>
              <a:ext uri="{FF2B5EF4-FFF2-40B4-BE49-F238E27FC236}">
                <a16:creationId xmlns:a16="http://schemas.microsoft.com/office/drawing/2014/main" xmlns=""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xmlns=""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
        <p:nvSpPr>
          <p:cNvPr id="5" name="Title 4">
            <a:extLst>
              <a:ext uri="{FF2B5EF4-FFF2-40B4-BE49-F238E27FC236}">
                <a16:creationId xmlns:a16="http://schemas.microsoft.com/office/drawing/2014/main" xmlns=""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371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xmlns=""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xmlns="" id="{C686C0EB-E082-4BAB-99E8-B42F3C28B20F}"/>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13" name="Footer Placeholder 12">
            <a:extLst>
              <a:ext uri="{FF2B5EF4-FFF2-40B4-BE49-F238E27FC236}">
                <a16:creationId xmlns:a16="http://schemas.microsoft.com/office/drawing/2014/main" xmlns=""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xmlns=""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19506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xmlns="" id="{5887FB59-BA77-4864-B9E8-994851250CB4}"/>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7" name="Footer Placeholder 6">
            <a:extLst>
              <a:ext uri="{FF2B5EF4-FFF2-40B4-BE49-F238E27FC236}">
                <a16:creationId xmlns:a16="http://schemas.microsoft.com/office/drawing/2014/main" xmlns=""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xmlns=""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76885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4BF1315B-6865-4A5A-91C1-B75339038903}"/>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6" name="Footer Placeholder 5">
            <a:extLst>
              <a:ext uri="{FF2B5EF4-FFF2-40B4-BE49-F238E27FC236}">
                <a16:creationId xmlns:a16="http://schemas.microsoft.com/office/drawing/2014/main" xmlns=""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xmlns=""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34204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xmlns="" id="{99A93518-F9B5-418F-9883-BEF8359B045A}"/>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10" name="Footer Placeholder 9">
            <a:extLst>
              <a:ext uri="{FF2B5EF4-FFF2-40B4-BE49-F238E27FC236}">
                <a16:creationId xmlns:a16="http://schemas.microsoft.com/office/drawing/2014/main" xmlns=""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xmlns=""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
        <p:nvSpPr>
          <p:cNvPr id="2" name="Title 1">
            <a:extLst>
              <a:ext uri="{FF2B5EF4-FFF2-40B4-BE49-F238E27FC236}">
                <a16:creationId xmlns:a16="http://schemas.microsoft.com/office/drawing/2014/main" xmlns=""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257137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xmlns="" id="{71414C9F-CBBD-4D5E-A831-BC0CDFEBCEF3}"/>
              </a:ext>
            </a:extLst>
          </p:cNvPr>
          <p:cNvSpPr>
            <a:spLocks noGrp="1"/>
          </p:cNvSpPr>
          <p:nvPr>
            <p:ph type="dt" sz="half" idx="10"/>
          </p:nvPr>
        </p:nvSpPr>
        <p:spPr/>
        <p:txBody>
          <a:bodyPr/>
          <a:lstStyle/>
          <a:p>
            <a:pPr algn="r"/>
            <a:fld id="{53BEF823-48A5-43FC-BE03-E79964288B41}" type="datetimeFigureOut">
              <a:rPr lang="en-US" smtClean="0"/>
              <a:pPr algn="r"/>
              <a:t>5/25/2023</a:t>
            </a:fld>
            <a:endParaRPr lang="en-US" dirty="0"/>
          </a:p>
        </p:txBody>
      </p:sp>
      <p:sp>
        <p:nvSpPr>
          <p:cNvPr id="10" name="Footer Placeholder 9">
            <a:extLst>
              <a:ext uri="{FF2B5EF4-FFF2-40B4-BE49-F238E27FC236}">
                <a16:creationId xmlns:a16="http://schemas.microsoft.com/office/drawing/2014/main" xmlns=""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xmlns=""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‹nr.›</a:t>
            </a:fld>
            <a:endParaRPr lang="en-US" dirty="0"/>
          </a:p>
        </p:txBody>
      </p:sp>
      <p:sp>
        <p:nvSpPr>
          <p:cNvPr id="2" name="Title 1">
            <a:extLst>
              <a:ext uri="{FF2B5EF4-FFF2-40B4-BE49-F238E27FC236}">
                <a16:creationId xmlns:a16="http://schemas.microsoft.com/office/drawing/2014/main" xmlns=""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38350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xmlns=""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xmlns=""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5/25/2023</a:t>
            </a:fld>
            <a:endParaRPr lang="en-US" dirty="0"/>
          </a:p>
        </p:txBody>
      </p:sp>
      <p:sp>
        <p:nvSpPr>
          <p:cNvPr id="5" name="Footer Placeholder 4">
            <a:extLst>
              <a:ext uri="{FF2B5EF4-FFF2-40B4-BE49-F238E27FC236}">
                <a16:creationId xmlns:a16="http://schemas.microsoft.com/office/drawing/2014/main" xmlns=""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xmlns=""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‹nr.›</a:t>
            </a:fld>
            <a:endParaRPr lang="en-US" dirty="0"/>
          </a:p>
        </p:txBody>
      </p:sp>
    </p:spTree>
    <p:extLst>
      <p:ext uri="{BB962C8B-B14F-4D97-AF65-F5344CB8AC3E}">
        <p14:creationId xmlns:p14="http://schemas.microsoft.com/office/powerpoint/2010/main" val="303301123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55B419A7-F817-4767-8CCB-FB0E189C4A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e achtergrond met driehoeken">
            <a:extLst>
              <a:ext uri="{FF2B5EF4-FFF2-40B4-BE49-F238E27FC236}">
                <a16:creationId xmlns:a16="http://schemas.microsoft.com/office/drawing/2014/main" xmlns="" id="{85532851-1BCE-90BD-8E9F-31CBC6BA722C}"/>
              </a:ext>
            </a:extLst>
          </p:cNvPr>
          <p:cNvPicPr>
            <a:picLocks noChangeAspect="1"/>
          </p:cNvPicPr>
          <p:nvPr/>
        </p:nvPicPr>
        <p:blipFill rotWithShape="1">
          <a:blip r:embed="rId3">
            <a:alphaModFix amt="33000"/>
          </a:blip>
          <a:srcRect t="15730"/>
          <a:stretch/>
        </p:blipFill>
        <p:spPr>
          <a:xfrm>
            <a:off x="20" y="10"/>
            <a:ext cx="12191980" cy="6857990"/>
          </a:xfrm>
          <a:prstGeom prst="rect">
            <a:avLst/>
          </a:prstGeom>
        </p:spPr>
      </p:pic>
      <p:sp>
        <p:nvSpPr>
          <p:cNvPr id="2" name="Titel 1">
            <a:extLst>
              <a:ext uri="{FF2B5EF4-FFF2-40B4-BE49-F238E27FC236}">
                <a16:creationId xmlns:a16="http://schemas.microsoft.com/office/drawing/2014/main" xmlns="" id="{E0F34AF4-8C42-94F3-0647-C1D559C0A916}"/>
              </a:ext>
            </a:extLst>
          </p:cNvPr>
          <p:cNvSpPr>
            <a:spLocks noGrp="1"/>
          </p:cNvSpPr>
          <p:nvPr>
            <p:ph type="ctrTitle"/>
          </p:nvPr>
        </p:nvSpPr>
        <p:spPr>
          <a:xfrm>
            <a:off x="1078992" y="1143000"/>
            <a:ext cx="9052560" cy="3546179"/>
          </a:xfrm>
        </p:spPr>
        <p:txBody>
          <a:bodyPr>
            <a:normAutofit/>
          </a:bodyPr>
          <a:lstStyle/>
          <a:p>
            <a:r>
              <a:rPr lang="nl-NL" dirty="0"/>
              <a:t>Groen en Gezonde leefomgeving</a:t>
            </a:r>
          </a:p>
        </p:txBody>
      </p:sp>
      <p:sp>
        <p:nvSpPr>
          <p:cNvPr id="3" name="Ondertitel 2">
            <a:extLst>
              <a:ext uri="{FF2B5EF4-FFF2-40B4-BE49-F238E27FC236}">
                <a16:creationId xmlns:a16="http://schemas.microsoft.com/office/drawing/2014/main" xmlns="" id="{D9991D9C-CC06-2357-22E7-E07E6CB34483}"/>
              </a:ext>
            </a:extLst>
          </p:cNvPr>
          <p:cNvSpPr>
            <a:spLocks noGrp="1"/>
          </p:cNvSpPr>
          <p:nvPr>
            <p:ph type="subTitle" idx="1"/>
          </p:nvPr>
        </p:nvSpPr>
        <p:spPr>
          <a:xfrm>
            <a:off x="1078992" y="5010912"/>
            <a:ext cx="9052560" cy="1408938"/>
          </a:xfrm>
        </p:spPr>
        <p:txBody>
          <a:bodyPr>
            <a:normAutofit/>
          </a:bodyPr>
          <a:lstStyle/>
          <a:p>
            <a:r>
              <a:rPr lang="nl-NL" dirty="0"/>
              <a:t>Groen en gezond inrichten van de leefomgeving</a:t>
            </a:r>
          </a:p>
          <a:p>
            <a:endParaRPr lang="nl-NL" dirty="0"/>
          </a:p>
          <a:p>
            <a:r>
              <a:rPr lang="nl-NL" dirty="0"/>
              <a:t>Preventie &amp; Samenwerking</a:t>
            </a:r>
          </a:p>
          <a:p>
            <a:endParaRPr lang="nl-NL" dirty="0"/>
          </a:p>
        </p:txBody>
      </p:sp>
      <p:cxnSp>
        <p:nvCxnSpPr>
          <p:cNvPr id="18" name="Straight Connector 17">
            <a:extLst>
              <a:ext uri="{FF2B5EF4-FFF2-40B4-BE49-F238E27FC236}">
                <a16:creationId xmlns:a16="http://schemas.microsoft.com/office/drawing/2014/main" xmlns="" id="{D81E42A3-743C-4C15-9DA8-93AA9AEBFB1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8952" y="1143293"/>
            <a:ext cx="0" cy="57147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xmlns="" id="{7021D92D-08FF-45A6-9109-AC9462C7E8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1143293"/>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27234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C5176844-69C3-4F79-BE38-EA5BDDF4F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41113FF5-9B84-4A89-BF52-EA3C7E01AA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B446A21-0744-4112-D9C6-3588480BA8EE}"/>
              </a:ext>
            </a:extLst>
          </p:cNvPr>
          <p:cNvSpPr>
            <a:spLocks noGrp="1"/>
          </p:cNvSpPr>
          <p:nvPr>
            <p:ph type="title"/>
          </p:nvPr>
        </p:nvSpPr>
        <p:spPr>
          <a:xfrm>
            <a:off x="758952" y="420625"/>
            <a:ext cx="10667998" cy="1326814"/>
          </a:xfrm>
        </p:spPr>
        <p:txBody>
          <a:bodyPr anchor="ctr">
            <a:normAutofit/>
          </a:bodyPr>
          <a:lstStyle/>
          <a:p>
            <a:r>
              <a:rPr lang="nl-NL">
                <a:solidFill>
                  <a:schemeClr val="bg1"/>
                </a:solidFill>
              </a:rPr>
              <a:t>Positieve impact</a:t>
            </a:r>
          </a:p>
        </p:txBody>
      </p:sp>
      <p:sp>
        <p:nvSpPr>
          <p:cNvPr id="25" name="Freeform 6">
            <a:extLst>
              <a:ext uri="{FF2B5EF4-FFF2-40B4-BE49-F238E27FC236}">
                <a16:creationId xmlns:a16="http://schemas.microsoft.com/office/drawing/2014/main" xmlns="" id="{A101E513-AF74-4E9D-A31F-996642507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2" y="56841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txBody>
          <a:bodyPr anchor="ctr"/>
          <a:lstStyle/>
          <a:p>
            <a:endParaRPr lang="en-US"/>
          </a:p>
        </p:txBody>
      </p:sp>
      <p:graphicFrame>
        <p:nvGraphicFramePr>
          <p:cNvPr id="9" name="Tijdelijke aanduiding voor inhoud 2">
            <a:extLst>
              <a:ext uri="{FF2B5EF4-FFF2-40B4-BE49-F238E27FC236}">
                <a16:creationId xmlns:a16="http://schemas.microsoft.com/office/drawing/2014/main" xmlns="" id="{C2CA382F-C8D6-6731-D942-1DCB58AD4F1E}"/>
              </a:ext>
            </a:extLst>
          </p:cNvPr>
          <p:cNvGraphicFramePr>
            <a:graphicFrameLocks/>
          </p:cNvGraphicFramePr>
          <p:nvPr>
            <p:extLst>
              <p:ext uri="{D42A27DB-BD31-4B8C-83A1-F6EECF244321}">
                <p14:modId xmlns:p14="http://schemas.microsoft.com/office/powerpoint/2010/main" val="3012036479"/>
              </p:ext>
            </p:extLst>
          </p:nvPr>
        </p:nvGraphicFramePr>
        <p:xfrm>
          <a:off x="758953" y="2606722"/>
          <a:ext cx="10671048" cy="3176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381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C5176844-69C3-4F79-BE38-EA5BDDF4F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872C7075-9E64-4BD4-51DB-3AA78E5B2E6C}"/>
              </a:ext>
            </a:extLst>
          </p:cNvPr>
          <p:cNvSpPr>
            <a:spLocks noGrp="1"/>
          </p:cNvSpPr>
          <p:nvPr>
            <p:ph type="title"/>
          </p:nvPr>
        </p:nvSpPr>
        <p:spPr>
          <a:xfrm>
            <a:off x="7885744" y="691762"/>
            <a:ext cx="3541205" cy="1706649"/>
          </a:xfrm>
        </p:spPr>
        <p:txBody>
          <a:bodyPr vert="horz" lIns="91440" tIns="45720" rIns="91440" bIns="45720" rtlCol="0" anchor="ctr">
            <a:normAutofit fontScale="90000"/>
          </a:bodyPr>
          <a:lstStyle/>
          <a:p>
            <a:r>
              <a:rPr lang="en-US" sz="4400" i="1" kern="1200" spc="100" baseline="0" dirty="0" err="1">
                <a:solidFill>
                  <a:schemeClr val="tx1">
                    <a:lumMod val="85000"/>
                    <a:lumOff val="15000"/>
                  </a:schemeClr>
                </a:solidFill>
                <a:latin typeface="+mj-lt"/>
                <a:ea typeface="+mj-ea"/>
                <a:cs typeface="+mj-cs"/>
              </a:rPr>
              <a:t>Participatief</a:t>
            </a:r>
            <a:r>
              <a:rPr lang="en-US" sz="4400" i="1" kern="1200" spc="100" baseline="0" dirty="0">
                <a:solidFill>
                  <a:schemeClr val="tx1">
                    <a:lumMod val="85000"/>
                    <a:lumOff val="15000"/>
                  </a:schemeClr>
                </a:solidFill>
                <a:latin typeface="+mj-lt"/>
                <a:ea typeface="+mj-ea"/>
                <a:cs typeface="+mj-cs"/>
              </a:rPr>
              <a:t> </a:t>
            </a:r>
            <a:r>
              <a:rPr lang="en-US" sz="4400" i="1" kern="1200" spc="100" baseline="0" dirty="0" err="1">
                <a:solidFill>
                  <a:schemeClr val="tx1">
                    <a:lumMod val="85000"/>
                    <a:lumOff val="15000"/>
                  </a:schemeClr>
                </a:solidFill>
                <a:latin typeface="+mj-lt"/>
                <a:ea typeface="+mj-ea"/>
                <a:cs typeface="+mj-cs"/>
              </a:rPr>
              <a:t>inrichten</a:t>
            </a:r>
            <a:r>
              <a:rPr lang="en-US" sz="4400" i="1" kern="1200" spc="100" baseline="0" dirty="0">
                <a:solidFill>
                  <a:schemeClr val="tx1">
                    <a:lumMod val="85000"/>
                    <a:lumOff val="15000"/>
                  </a:schemeClr>
                </a:solidFill>
                <a:latin typeface="+mj-lt"/>
                <a:ea typeface="+mj-ea"/>
                <a:cs typeface="+mj-cs"/>
              </a:rPr>
              <a:t> van </a:t>
            </a:r>
            <a:r>
              <a:rPr lang="en-US" sz="4400" i="1" kern="1200" spc="100" baseline="0" dirty="0" err="1">
                <a:solidFill>
                  <a:schemeClr val="tx1">
                    <a:lumMod val="85000"/>
                    <a:lumOff val="15000"/>
                  </a:schemeClr>
                </a:solidFill>
                <a:latin typeface="+mj-lt"/>
                <a:ea typeface="+mj-ea"/>
                <a:cs typeface="+mj-cs"/>
              </a:rPr>
              <a:t>een</a:t>
            </a:r>
            <a:r>
              <a:rPr lang="en-US" sz="4400" i="1" kern="1200" spc="100" baseline="0" dirty="0">
                <a:solidFill>
                  <a:schemeClr val="tx1">
                    <a:lumMod val="85000"/>
                    <a:lumOff val="15000"/>
                  </a:schemeClr>
                </a:solidFill>
                <a:latin typeface="+mj-lt"/>
                <a:ea typeface="+mj-ea"/>
                <a:cs typeface="+mj-cs"/>
              </a:rPr>
              <a:t> </a:t>
            </a:r>
            <a:r>
              <a:rPr lang="en-US" sz="4400" i="1" kern="1200" spc="100" baseline="0" dirty="0" err="1">
                <a:solidFill>
                  <a:schemeClr val="tx1">
                    <a:lumMod val="85000"/>
                    <a:lumOff val="15000"/>
                  </a:schemeClr>
                </a:solidFill>
                <a:latin typeface="+mj-lt"/>
                <a:ea typeface="+mj-ea"/>
                <a:cs typeface="+mj-cs"/>
              </a:rPr>
              <a:t>ruimte</a:t>
            </a:r>
            <a:endParaRPr lang="en-US" sz="4400" i="1" kern="1200" spc="100" baseline="0" dirty="0">
              <a:solidFill>
                <a:schemeClr val="tx1">
                  <a:lumMod val="85000"/>
                  <a:lumOff val="15000"/>
                </a:schemeClr>
              </a:solidFill>
              <a:latin typeface="+mj-lt"/>
              <a:ea typeface="+mj-ea"/>
              <a:cs typeface="+mj-cs"/>
            </a:endParaRPr>
          </a:p>
        </p:txBody>
      </p:sp>
      <p:pic>
        <p:nvPicPr>
          <p:cNvPr id="4" name="Tijdelijke aanduiding voor afbeelding 4" descr="Afbeelding met kleding, persoon, buitenshuis, gras&#10;&#10;Automatisch gegenereerde beschrijving">
            <a:extLst>
              <a:ext uri="{FF2B5EF4-FFF2-40B4-BE49-F238E27FC236}">
                <a16:creationId xmlns:a16="http://schemas.microsoft.com/office/drawing/2014/main" xmlns="" id="{F652FABE-99FC-E607-EF4F-DB8C3F888DC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l="5196" r="5196"/>
          <a:stretch>
            <a:fillRect/>
          </a:stretch>
        </p:blipFill>
        <p:spPr>
          <a:xfrm>
            <a:off x="758953" y="747590"/>
            <a:ext cx="6301805" cy="4975589"/>
          </a:xfrm>
          <a:prstGeom prst="rect">
            <a:avLst/>
          </a:prstGeom>
        </p:spPr>
      </p:pic>
      <p:cxnSp>
        <p:nvCxnSpPr>
          <p:cNvPr id="12" name="Straight Connector 11">
            <a:extLst>
              <a:ext uri="{FF2B5EF4-FFF2-40B4-BE49-F238E27FC236}">
                <a16:creationId xmlns:a16="http://schemas.microsoft.com/office/drawing/2014/main" xmlns="" id="{61A0812C-8DCE-4CA2-904B-A5A5C12CA4F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2660" y="1005840"/>
            <a:ext cx="0" cy="5852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6">
            <a:extLst>
              <a:ext uri="{FF2B5EF4-FFF2-40B4-BE49-F238E27FC236}">
                <a16:creationId xmlns:a16="http://schemas.microsoft.com/office/drawing/2014/main" xmlns="" id="{A101E513-AF74-4E9D-A31F-996642507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37965874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xmlns="" id="{C5176844-69C3-4F79-BE38-EA5BDDF4F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B446A21-0744-4112-D9C6-3588480BA8EE}"/>
              </a:ext>
            </a:extLst>
          </p:cNvPr>
          <p:cNvSpPr>
            <a:spLocks noGrp="1"/>
          </p:cNvSpPr>
          <p:nvPr>
            <p:ph type="title"/>
          </p:nvPr>
        </p:nvSpPr>
        <p:spPr>
          <a:xfrm>
            <a:off x="1068497" y="1063256"/>
            <a:ext cx="5312254" cy="1540106"/>
          </a:xfrm>
        </p:spPr>
        <p:txBody>
          <a:bodyPr>
            <a:normAutofit/>
          </a:bodyPr>
          <a:lstStyle/>
          <a:p>
            <a:r>
              <a:rPr lang="nl-NL" sz="3300" dirty="0"/>
              <a:t>Voorbeelden om ontmoetingen en beweging te stimuleren - 1</a:t>
            </a:r>
          </a:p>
        </p:txBody>
      </p:sp>
      <p:cxnSp>
        <p:nvCxnSpPr>
          <p:cNvPr id="36" name="Straight Connector 35">
            <a:extLst>
              <a:ext uri="{FF2B5EF4-FFF2-40B4-BE49-F238E27FC236}">
                <a16:creationId xmlns:a16="http://schemas.microsoft.com/office/drawing/2014/main" xmlns="" id="{33862825-C012-4895-A17E-F3D1F62D89D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xmlns="" id="{7F18E68A-A91D-2EC0-8072-CCAF5BFC3286}"/>
              </a:ext>
            </a:extLst>
          </p:cNvPr>
          <p:cNvSpPr>
            <a:spLocks noGrp="1"/>
          </p:cNvSpPr>
          <p:nvPr>
            <p:ph idx="1"/>
          </p:nvPr>
        </p:nvSpPr>
        <p:spPr>
          <a:xfrm>
            <a:off x="1068497" y="2933390"/>
            <a:ext cx="5312254" cy="2861349"/>
          </a:xfrm>
        </p:spPr>
        <p:txBody>
          <a:bodyPr>
            <a:normAutofit/>
          </a:bodyPr>
          <a:lstStyle/>
          <a:p>
            <a:r>
              <a:rPr lang="nl-NL" dirty="0"/>
              <a:t>Wandelpaden voor een ommetje</a:t>
            </a:r>
            <a:endParaRPr lang="nl-NL"/>
          </a:p>
          <a:p>
            <a:r>
              <a:rPr lang="nl-NL" dirty="0"/>
              <a:t>Veilige en snelle fietsverbindingen</a:t>
            </a:r>
            <a:endParaRPr lang="nl-NL"/>
          </a:p>
          <a:p>
            <a:r>
              <a:rPr lang="nl-NL" dirty="0"/>
              <a:t>Ruimte voor sport en spel</a:t>
            </a:r>
            <a:endParaRPr lang="nl-NL"/>
          </a:p>
          <a:p>
            <a:r>
              <a:rPr lang="nl-NL" dirty="0"/>
              <a:t>Meer ontmoetingsplekken voor jong en oud</a:t>
            </a:r>
            <a:endParaRPr lang="nl-NL"/>
          </a:p>
          <a:p>
            <a:r>
              <a:rPr lang="nl-NL" dirty="0"/>
              <a:t>Buurtverbinder / sportcoaches voor activiteiten</a:t>
            </a:r>
            <a:endParaRPr lang="nl-NL"/>
          </a:p>
        </p:txBody>
      </p:sp>
      <p:sp>
        <p:nvSpPr>
          <p:cNvPr id="38" name="Freeform: Shape 37">
            <a:extLst>
              <a:ext uri="{FF2B5EF4-FFF2-40B4-BE49-F238E27FC236}">
                <a16:creationId xmlns:a16="http://schemas.microsoft.com/office/drawing/2014/main" xmlns="" id="{CAF8A158-E51E-4253-820B-3970F73976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1" name="Graphic 30" descr="Lopen">
            <a:extLst>
              <a:ext uri="{FF2B5EF4-FFF2-40B4-BE49-F238E27FC236}">
                <a16:creationId xmlns:a16="http://schemas.microsoft.com/office/drawing/2014/main" xmlns="" id="{74A0A235-E16E-97F5-5208-EBF3E4C098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150087" y="1663890"/>
            <a:ext cx="3434963" cy="3434963"/>
          </a:xfrm>
          <a:prstGeom prst="rect">
            <a:avLst/>
          </a:prstGeom>
        </p:spPr>
      </p:pic>
      <p:sp>
        <p:nvSpPr>
          <p:cNvPr id="40" name="Freeform 6">
            <a:extLst>
              <a:ext uri="{FF2B5EF4-FFF2-40B4-BE49-F238E27FC236}">
                <a16:creationId xmlns:a16="http://schemas.microsoft.com/office/drawing/2014/main" xmlns="" id="{A101E513-AF74-4E9D-A31F-996642507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70993188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C5176844-69C3-4F79-BE38-EA5BDDF4F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xmlns="" id="{61A0812C-8DCE-4CA2-904B-A5A5C12CA4F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2660" y="1005840"/>
            <a:ext cx="0" cy="5852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Freeform 6">
            <a:extLst>
              <a:ext uri="{FF2B5EF4-FFF2-40B4-BE49-F238E27FC236}">
                <a16:creationId xmlns:a16="http://schemas.microsoft.com/office/drawing/2014/main" xmlns="" id="{A101E513-AF74-4E9D-A31F-996642507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pic>
        <p:nvPicPr>
          <p:cNvPr id="9" name="Afbeelding 8"/>
          <p:cNvPicPr>
            <a:picLocks noChangeAspect="1"/>
          </p:cNvPicPr>
          <p:nvPr/>
        </p:nvPicPr>
        <p:blipFill>
          <a:blip r:embed="rId3"/>
          <a:stretch>
            <a:fillRect/>
          </a:stretch>
        </p:blipFill>
        <p:spPr>
          <a:xfrm>
            <a:off x="0" y="0"/>
            <a:ext cx="5212081" cy="6858000"/>
          </a:xfrm>
          <a:prstGeom prst="rect">
            <a:avLst/>
          </a:prstGeom>
        </p:spPr>
      </p:pic>
      <p:sp>
        <p:nvSpPr>
          <p:cNvPr id="15" name="Tijdelijke aanduiding voor inhoud 2">
            <a:extLst>
              <a:ext uri="{FF2B5EF4-FFF2-40B4-BE49-F238E27FC236}">
                <a16:creationId xmlns:a16="http://schemas.microsoft.com/office/drawing/2014/main" xmlns="" id="{7F18E68A-A91D-2EC0-8072-CCAF5BFC3286}"/>
              </a:ext>
            </a:extLst>
          </p:cNvPr>
          <p:cNvSpPr txBox="1">
            <a:spLocks/>
          </p:cNvSpPr>
          <p:nvPr/>
        </p:nvSpPr>
        <p:spPr>
          <a:xfrm>
            <a:off x="7549245" y="2798451"/>
            <a:ext cx="5312254" cy="2861349"/>
          </a:xfrm>
          <a:prstGeom prst="rect">
            <a:avLst/>
          </a:prstGeom>
        </p:spPr>
        <p:txBody>
          <a:bodyPr vert="horz" lIns="91440" tIns="45720" rIns="91440" bIns="45720" rtlCol="0">
            <a:normAutofit/>
          </a:bodyPr>
          <a:lst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nl-NL" dirty="0"/>
              <a:t>Picknicktafels en bankjes plaatsen</a:t>
            </a:r>
          </a:p>
          <a:p>
            <a:pPr>
              <a:lnSpc>
                <a:spcPct val="100000"/>
              </a:lnSpc>
            </a:pPr>
            <a:r>
              <a:rPr lang="nl-NL" dirty="0"/>
              <a:t>Losloopgebieden voor honden</a:t>
            </a:r>
          </a:p>
          <a:p>
            <a:pPr>
              <a:lnSpc>
                <a:spcPct val="100000"/>
              </a:lnSpc>
            </a:pPr>
            <a:r>
              <a:rPr lang="nl-NL" dirty="0"/>
              <a:t>Moestuinen / Ruimte voor tuinieren</a:t>
            </a:r>
          </a:p>
          <a:p>
            <a:pPr>
              <a:lnSpc>
                <a:spcPct val="100000"/>
              </a:lnSpc>
            </a:pPr>
            <a:r>
              <a:rPr lang="nl-NL" dirty="0"/>
              <a:t>Kappelletjes voor rust en bezinning</a:t>
            </a:r>
          </a:p>
          <a:p>
            <a:pPr>
              <a:lnSpc>
                <a:spcPct val="100000"/>
              </a:lnSpc>
            </a:pPr>
            <a:r>
              <a:rPr lang="nl-NL" dirty="0"/>
              <a:t>Groene schoolpleinen</a:t>
            </a:r>
          </a:p>
          <a:p>
            <a:pPr>
              <a:lnSpc>
                <a:spcPct val="100000"/>
              </a:lnSpc>
            </a:pPr>
            <a:r>
              <a:rPr lang="nl-NL" dirty="0"/>
              <a:t>Fruit en bloemplukvelden</a:t>
            </a:r>
          </a:p>
        </p:txBody>
      </p:sp>
      <p:pic>
        <p:nvPicPr>
          <p:cNvPr id="12" name="Afbeelding 11"/>
          <p:cNvPicPr>
            <a:picLocks noChangeAspect="1"/>
          </p:cNvPicPr>
          <p:nvPr/>
        </p:nvPicPr>
        <p:blipFill>
          <a:blip r:embed="rId4"/>
          <a:stretch>
            <a:fillRect/>
          </a:stretch>
        </p:blipFill>
        <p:spPr>
          <a:xfrm rot="10800000">
            <a:off x="-4690" y="0"/>
            <a:ext cx="5212081" cy="6858000"/>
          </a:xfrm>
          <a:prstGeom prst="rect">
            <a:avLst/>
          </a:prstGeom>
        </p:spPr>
      </p:pic>
      <p:pic>
        <p:nvPicPr>
          <p:cNvPr id="10" name="Afbeelding 9"/>
          <p:cNvPicPr>
            <a:picLocks noChangeAspect="1"/>
          </p:cNvPicPr>
          <p:nvPr/>
        </p:nvPicPr>
        <p:blipFill>
          <a:blip r:embed="rId5"/>
          <a:stretch>
            <a:fillRect/>
          </a:stretch>
        </p:blipFill>
        <p:spPr>
          <a:xfrm>
            <a:off x="319489" y="1925063"/>
            <a:ext cx="3432345" cy="3438442"/>
          </a:xfrm>
          <a:prstGeom prst="rect">
            <a:avLst/>
          </a:prstGeom>
        </p:spPr>
      </p:pic>
      <p:sp>
        <p:nvSpPr>
          <p:cNvPr id="18" name="Titel 1">
            <a:extLst>
              <a:ext uri="{FF2B5EF4-FFF2-40B4-BE49-F238E27FC236}">
                <a16:creationId xmlns:a16="http://schemas.microsoft.com/office/drawing/2014/main" xmlns="" id="{EB446A21-0744-4112-D9C6-3588480BA8EE}"/>
              </a:ext>
            </a:extLst>
          </p:cNvPr>
          <p:cNvSpPr>
            <a:spLocks noGrp="1"/>
          </p:cNvSpPr>
          <p:nvPr>
            <p:ph type="title"/>
          </p:nvPr>
        </p:nvSpPr>
        <p:spPr>
          <a:xfrm>
            <a:off x="7549245" y="830198"/>
            <a:ext cx="5312254" cy="1540106"/>
          </a:xfrm>
        </p:spPr>
        <p:txBody>
          <a:bodyPr>
            <a:normAutofit/>
          </a:bodyPr>
          <a:lstStyle/>
          <a:p>
            <a:r>
              <a:rPr lang="nl-NL" sz="3300" dirty="0"/>
              <a:t>Voorbeelden om ontmoetingen en beweging te </a:t>
            </a:r>
            <a:r>
              <a:rPr lang="nl-NL" sz="3300" dirty="0" err="1"/>
              <a:t>te</a:t>
            </a:r>
            <a:r>
              <a:rPr lang="nl-NL" sz="3300" dirty="0"/>
              <a:t> stimuleren - 2</a:t>
            </a:r>
          </a:p>
        </p:txBody>
      </p:sp>
    </p:spTree>
    <p:extLst>
      <p:ext uri="{BB962C8B-B14F-4D97-AF65-F5344CB8AC3E}">
        <p14:creationId xmlns:p14="http://schemas.microsoft.com/office/powerpoint/2010/main" val="100985704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xmlns="" id="{C5176844-69C3-4F79-BE38-EA5BDDF4F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A36090C-137F-8D2D-050A-49843186627A}"/>
              </a:ext>
            </a:extLst>
          </p:cNvPr>
          <p:cNvSpPr>
            <a:spLocks noGrp="1"/>
          </p:cNvSpPr>
          <p:nvPr>
            <p:ph type="title"/>
          </p:nvPr>
        </p:nvSpPr>
        <p:spPr>
          <a:xfrm>
            <a:off x="7888665" y="102483"/>
            <a:ext cx="3541205" cy="1706649"/>
          </a:xfrm>
        </p:spPr>
        <p:txBody>
          <a:bodyPr anchor="ctr">
            <a:normAutofit/>
          </a:bodyPr>
          <a:lstStyle/>
          <a:p>
            <a:r>
              <a:rPr lang="nl-NL" sz="4800" dirty="0"/>
              <a:t>Beslispunten</a:t>
            </a:r>
          </a:p>
        </p:txBody>
      </p:sp>
      <p:pic>
        <p:nvPicPr>
          <p:cNvPr id="7" name="Graphic 6" descr="Deciduous tree">
            <a:extLst>
              <a:ext uri="{FF2B5EF4-FFF2-40B4-BE49-F238E27FC236}">
                <a16:creationId xmlns:a16="http://schemas.microsoft.com/office/drawing/2014/main" xmlns="" id="{7317BA34-E489-43E0-5085-B367787E8F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366233" y="691763"/>
            <a:ext cx="5087244" cy="5087244"/>
          </a:xfrm>
          <a:prstGeom prst="rect">
            <a:avLst/>
          </a:prstGeom>
        </p:spPr>
      </p:pic>
      <p:cxnSp>
        <p:nvCxnSpPr>
          <p:cNvPr id="23" name="Straight Connector 22">
            <a:extLst>
              <a:ext uri="{FF2B5EF4-FFF2-40B4-BE49-F238E27FC236}">
                <a16:creationId xmlns:a16="http://schemas.microsoft.com/office/drawing/2014/main" xmlns="" id="{61A0812C-8DCE-4CA2-904B-A5A5C12CA4F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2660" y="1005840"/>
            <a:ext cx="0" cy="5852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xmlns="" id="{6515F34D-3862-8BA0-5AB8-3EE3B77B8F42}"/>
              </a:ext>
            </a:extLst>
          </p:cNvPr>
          <p:cNvSpPr>
            <a:spLocks noGrp="1"/>
          </p:cNvSpPr>
          <p:nvPr>
            <p:ph idx="1"/>
          </p:nvPr>
        </p:nvSpPr>
        <p:spPr>
          <a:xfrm>
            <a:off x="7819710" y="1368674"/>
            <a:ext cx="3541205" cy="5234040"/>
          </a:xfrm>
        </p:spPr>
        <p:txBody>
          <a:bodyPr>
            <a:normAutofit/>
          </a:bodyPr>
          <a:lstStyle/>
          <a:p>
            <a:pPr marL="457200" indent="-457200">
              <a:lnSpc>
                <a:spcPct val="100000"/>
              </a:lnSpc>
              <a:buAutoNum type="arabicPeriod"/>
            </a:pPr>
            <a:r>
              <a:rPr lang="nl-NL" sz="1600" dirty="0"/>
              <a:t>1/3 de deel van een wijk moet openbaar / toegankelijk groen zijn </a:t>
            </a:r>
          </a:p>
          <a:p>
            <a:pPr marL="457200" indent="-457200">
              <a:lnSpc>
                <a:spcPct val="100000"/>
              </a:lnSpc>
              <a:buAutoNum type="arabicPeriod"/>
            </a:pPr>
            <a:r>
              <a:rPr lang="nl-NL" sz="1600" dirty="0"/>
              <a:t>Zorg dat iedere buurt een professionele buurtverbinder heeft </a:t>
            </a:r>
          </a:p>
          <a:p>
            <a:pPr marL="457200" indent="-457200">
              <a:lnSpc>
                <a:spcPct val="100000"/>
              </a:lnSpc>
              <a:buAutoNum type="arabicPeriod"/>
            </a:pPr>
            <a:r>
              <a:rPr lang="nl-NL" sz="1600" dirty="0"/>
              <a:t>Ieder schoolplein is voor 1/3de groen met een groente/fruit/bloemplukveld</a:t>
            </a:r>
          </a:p>
          <a:p>
            <a:pPr marL="0" indent="0">
              <a:lnSpc>
                <a:spcPct val="100000"/>
              </a:lnSpc>
              <a:buNone/>
            </a:pPr>
            <a:endParaRPr lang="nl-NL" sz="1000" dirty="0"/>
          </a:p>
          <a:p>
            <a:pPr marL="457200" indent="-457200">
              <a:lnSpc>
                <a:spcPct val="100000"/>
              </a:lnSpc>
              <a:buAutoNum type="arabicPeriod"/>
            </a:pPr>
            <a:endParaRPr lang="nl-NL" sz="1000" dirty="0"/>
          </a:p>
          <a:p>
            <a:pPr marL="457200" indent="-457200">
              <a:lnSpc>
                <a:spcPct val="100000"/>
              </a:lnSpc>
              <a:buAutoNum type="arabicPeriod"/>
            </a:pPr>
            <a:endParaRPr lang="nl-NL" sz="1000" dirty="0"/>
          </a:p>
        </p:txBody>
      </p:sp>
      <p:sp>
        <p:nvSpPr>
          <p:cNvPr id="25" name="Freeform 6">
            <a:extLst>
              <a:ext uri="{FF2B5EF4-FFF2-40B4-BE49-F238E27FC236}">
                <a16:creationId xmlns:a16="http://schemas.microsoft.com/office/drawing/2014/main" xmlns="" id="{A101E513-AF74-4E9D-A31F-9966425072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1796115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xmlns="" id="{DD4C4B28-6B4B-4445-8535-F516D74E4A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xmlns="" id="{0CB1C732-7193-4253-8746-850D090A6B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xmlns="" id="{55B419A7-F817-4767-8CCB-FB0E189C4A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7EB8DB19-294C-83AD-2E79-73AE15AB2108}"/>
              </a:ext>
            </a:extLst>
          </p:cNvPr>
          <p:cNvSpPr>
            <a:spLocks noGrp="1"/>
          </p:cNvSpPr>
          <p:nvPr>
            <p:ph type="title"/>
          </p:nvPr>
        </p:nvSpPr>
        <p:spPr>
          <a:xfrm>
            <a:off x="5978914" y="893935"/>
            <a:ext cx="5364937" cy="3339390"/>
          </a:xfrm>
        </p:spPr>
        <p:txBody>
          <a:bodyPr vert="horz" lIns="91440" tIns="45720" rIns="91440" bIns="45720" rtlCol="0" anchor="ctr">
            <a:normAutofit/>
          </a:bodyPr>
          <a:lstStyle/>
          <a:p>
            <a:r>
              <a:rPr lang="en-US" i="1" kern="1200" spc="100" baseline="0">
                <a:solidFill>
                  <a:schemeClr val="tx1"/>
                </a:solidFill>
                <a:latin typeface="+mj-lt"/>
                <a:ea typeface="+mj-ea"/>
                <a:cs typeface="+mj-cs"/>
              </a:rPr>
              <a:t>Vragen?</a:t>
            </a:r>
          </a:p>
        </p:txBody>
      </p:sp>
      <p:sp>
        <p:nvSpPr>
          <p:cNvPr id="16" name="Freeform: Shape 15">
            <a:extLst>
              <a:ext uri="{FF2B5EF4-FFF2-40B4-BE49-F238E27FC236}">
                <a16:creationId xmlns:a16="http://schemas.microsoft.com/office/drawing/2014/main" xmlns="" id="{AAD3D935-ECFC-4862-B395-207C13BAC3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50000"/>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 mark">
            <a:extLst>
              <a:ext uri="{FF2B5EF4-FFF2-40B4-BE49-F238E27FC236}">
                <a16:creationId xmlns:a16="http://schemas.microsoft.com/office/drawing/2014/main" xmlns="" id="{86C9DB67-2ACD-0217-EED4-0034752521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18401" y="1793908"/>
            <a:ext cx="3491811" cy="3491811"/>
          </a:xfrm>
          <a:prstGeom prst="rect">
            <a:avLst/>
          </a:prstGeom>
        </p:spPr>
      </p:pic>
      <p:cxnSp>
        <p:nvCxnSpPr>
          <p:cNvPr id="18" name="Straight Connector 17">
            <a:extLst>
              <a:ext uri="{FF2B5EF4-FFF2-40B4-BE49-F238E27FC236}">
                <a16:creationId xmlns:a16="http://schemas.microsoft.com/office/drawing/2014/main" xmlns="" id="{E3B95BE3-D5B2-4F38-9A01-17866C9FBA6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reeform 6">
            <a:extLst>
              <a:ext uri="{FF2B5EF4-FFF2-40B4-BE49-F238E27FC236}">
                <a16:creationId xmlns:a16="http://schemas.microsoft.com/office/drawing/2014/main" xmlns="" id="{ADA271CD-3011-4A05-B4A3-80F1794684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Tekstvak 2"/>
          <p:cNvSpPr txBox="1"/>
          <p:nvPr/>
        </p:nvSpPr>
        <p:spPr>
          <a:xfrm>
            <a:off x="6113173" y="4646125"/>
            <a:ext cx="5230678" cy="646331"/>
          </a:xfrm>
          <a:prstGeom prst="rect">
            <a:avLst/>
          </a:prstGeom>
          <a:noFill/>
        </p:spPr>
        <p:txBody>
          <a:bodyPr wrap="square" rtlCol="0">
            <a:spAutoFit/>
          </a:bodyPr>
          <a:lstStyle/>
          <a:p>
            <a:r>
              <a:rPr lang="nl-NL" dirty="0"/>
              <a:t>Patricia – Henk – Ellen – Balt - </a:t>
            </a:r>
            <a:r>
              <a:rPr lang="nl-NL" dirty="0" err="1"/>
              <a:t>Sivanne</a:t>
            </a:r>
            <a:endParaRPr lang="nl-NL" dirty="0"/>
          </a:p>
          <a:p>
            <a:r>
              <a:rPr lang="nl-NL" dirty="0"/>
              <a:t>Bob – Jack – Eric – Ruud - Max</a:t>
            </a:r>
          </a:p>
        </p:txBody>
      </p:sp>
    </p:spTree>
    <p:extLst>
      <p:ext uri="{BB962C8B-B14F-4D97-AF65-F5344CB8AC3E}">
        <p14:creationId xmlns:p14="http://schemas.microsoft.com/office/powerpoint/2010/main" val="376245222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Headlines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585</Words>
  <Application>Microsoft Office PowerPoint</Application>
  <PresentationFormat>Breedbeeld</PresentationFormat>
  <Paragraphs>57</Paragraphs>
  <Slides>7</Slides>
  <Notes>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Avenir Next LT Pro</vt:lpstr>
      <vt:lpstr>Calibri</vt:lpstr>
      <vt:lpstr>Sitka Banner</vt:lpstr>
      <vt:lpstr>HeadlinesVTI</vt:lpstr>
      <vt:lpstr>Groen en Gezonde leefomgeving</vt:lpstr>
      <vt:lpstr>Positieve impact</vt:lpstr>
      <vt:lpstr>Participatief inrichten van een ruimte</vt:lpstr>
      <vt:lpstr>Voorbeelden om ontmoetingen en beweging te stimuleren - 1</vt:lpstr>
      <vt:lpstr>Voorbeelden om ontmoetingen en beweging te te stimuleren - 2</vt:lpstr>
      <vt:lpstr>Beslispunten</vt:lpstr>
      <vt:lpstr>Vragen?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Groen en Gezonde leefomgeving</dc:title>
  <dc:creator>Zandt, Nicole van der</dc:creator>
  <cp:lastModifiedBy>Ellen Soerel</cp:lastModifiedBy>
  <cp:revision>16</cp:revision>
  <cp:lastPrinted>2023-05-25T10:46:55Z</cp:lastPrinted>
  <dcterms:created xsi:type="dcterms:W3CDTF">2023-05-13T11:03:54Z</dcterms:created>
  <dcterms:modified xsi:type="dcterms:W3CDTF">2023-05-25T14:48:03Z</dcterms:modified>
</cp:coreProperties>
</file>