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82" r:id="rId6"/>
    <p:sldId id="293" r:id="rId7"/>
    <p:sldId id="286" r:id="rId8"/>
    <p:sldId id="289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0A94DD-51B8-C2D4-DBC3-CBCE3DDCB372}" name="Hanneke Griffioen" initials="HG" userId="S::hgriffioen_zorgbelang-brabant.nl#ext#@zeeuwsezorgcoalitie.onmicrosoft.com::425e1498-6a62-460a-9ec4-8c969ce7f5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900"/>
    <a:srgbClr val="064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54E43-AAB0-B842-A476-29F32FE6DF16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F4338-653D-5541-8A20-5FA0A893CB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400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4338-653D-5541-8A20-5FA0A893CBF4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762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4338-653D-5541-8A20-5FA0A893CBF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249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4338-653D-5541-8A20-5FA0A893CBF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218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4338-653D-5541-8A20-5FA0A893CBF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9963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4338-653D-5541-8A20-5FA0A893CBF4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136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D72E2-D665-EC11-638A-119F5E9F8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6DA5D9-B160-043B-A852-60055143E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4731B8-073C-F09D-A407-A959FB8E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129B19-3960-83F0-F2CC-7DA87F40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F68EE8-32E1-4BFD-30AD-71CBEA41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571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87559-F8D5-A056-3E49-B07BB36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F18C81-20AC-C9EC-4774-DBC58A295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420A9C-BE22-CD53-A0B8-BDF7F1D4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FAAE23-2DC7-E1C2-A2E8-DA1738E7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EA4907-7237-07A9-9935-0D5C637C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153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BB4AEFB-F132-F28B-9DE9-8A5B4632F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98C600-8ED8-30C9-11B1-F063DB173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677C49-FF0C-E714-9A5C-D54BE1D8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C3BFA4-5F5A-9C90-1FA9-7C65D4FE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066D20-649A-1D9C-1491-48D6C336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541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F5E91-442E-237D-2EAD-E1C6BD3E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F66C80-3868-834C-09D4-05F1C4003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BF50CC-9673-35E9-28D8-75487CDE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CC7108-B479-A550-5EC5-08BA752E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8676F2-7419-DC3E-E344-6C905FDB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4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CA2F3-2BF9-7EA1-63BE-4D5EF2B1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A29577-368E-C52A-33CC-C6B655A08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273146-57F2-0511-85C6-B1212095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1ABE5F-CBF5-57D0-4D76-84EB9131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81787A-E6F9-A76E-064E-504D1A20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181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D0229-BCE0-86DD-B6DC-4E494C8F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91BD94-B66E-D82A-9D9A-96CF61653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CDB7DC-BA1F-0B9B-3A22-EF08A84C3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5FC097-7205-1DB2-ABD1-A0A934E9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F28F70-E7CB-FAA6-6931-03901D86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23DE24-01D8-8BD2-1BE7-66A88968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47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A1B89-4280-E324-AEA1-A4EA9DF2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BA78ED-2B92-3082-9D35-110429201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2D9A5A-3C19-33EE-9297-3188BD35B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C91E35-BE39-9B47-814D-CEF8807D0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05535F-DD50-8ADA-54C0-EBFA5D8C7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4B31F58-115D-F449-1897-56BE341D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75BE972-5BAB-D7CC-BFA4-5A3BCCCF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1CE261D-99E2-584B-B9A0-7CB2E354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031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64310-7448-4BDC-14F5-95A09E98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E187DF-918B-919F-1164-D48D407C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BFC913D-2025-ECEF-D835-4A680488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35D213-E3BB-A86F-72EE-4883B9AE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476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EDF3095-9570-E623-4D55-74DABB48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24B16E-2334-8F85-B5C8-86FA05DD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60046A-1E17-6DBB-2A24-97D1FBF4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97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44C0B-39CF-9B53-1CA9-4F9B38A6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CDA380-AB58-5D61-6464-B23DC4229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514664-0D11-2B9D-800A-A8A7EC959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4B39EC-C482-F34D-46E4-6D46995F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8D02F7-2C03-74AE-0C33-D773739F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5F4049-3927-1A70-8BA8-BE3A4892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837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466D7-6897-076C-9669-A6389C3A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B41275-D3E9-BD03-C6AF-0E472C974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8D1F49-7F46-3A66-0CA4-208F2ADE9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206361-04CA-6325-9CF8-99A9FFA5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F281F1-0AF1-BDEA-0B6D-8E4D219D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14D47B-4CD0-8E29-475A-ADBAD3AD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958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E40830-8057-5D86-ED66-85C15C88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4935F7-9D39-639B-15EE-1A0128DA3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91CDFF-85AE-82C1-72BA-57976C92B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AB6F-E20B-E140-BCE9-0362E91CE61A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437193-F243-25DA-D1A8-E0757E28B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4DA9E8-D94F-4F64-29AD-1E1263942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C42A9-665A-8945-8B14-0C60684BC2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48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48AF6-8473-7E25-622F-EEC37B95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2F25A4-DD9B-B26B-5509-9C4E7CEF5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37" y="1996340"/>
            <a:ext cx="7715454" cy="4861659"/>
          </a:xfrm>
        </p:spPr>
        <p:txBody>
          <a:bodyPr wrap="square">
            <a:normAutofit/>
          </a:bodyPr>
          <a:lstStyle/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b="1" dirty="0"/>
              <a:t>Ambitie</a:t>
            </a:r>
            <a:endParaRPr lang="nl-NL" dirty="0"/>
          </a:p>
          <a:p>
            <a:pPr marL="0" indent="0" algn="ctr">
              <a:buNone/>
            </a:pPr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Uitgangspunt voor de zorg, welzijn en begeleiding in Zeeland moet worden: </a:t>
            </a:r>
          </a:p>
          <a:p>
            <a:pPr marL="0" indent="0" algn="ctr">
              <a:buNone/>
            </a:pPr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niet kijken vanuit de bestaande kaders maar vormgeven vanuit vitale gemeenschappen, </a:t>
            </a:r>
          </a:p>
          <a:p>
            <a:pPr marL="0" indent="0" algn="ctr">
              <a:buNone/>
            </a:pPr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zorgen voor en met elkaar, </a:t>
            </a:r>
          </a:p>
          <a:p>
            <a:pPr marL="0" indent="0" algn="ctr">
              <a:buNone/>
            </a:pPr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kwaliteit van leven en eigen regie bij elke burger </a:t>
            </a:r>
          </a:p>
          <a:p>
            <a:pPr marL="0" indent="0" algn="ctr">
              <a:buNone/>
            </a:pPr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vertrouwen in de professionals.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41598217-E586-104B-2BD4-A87F349BB9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5791" y="1919785"/>
            <a:ext cx="4446209" cy="49382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FD7F132-F010-4A3D-4674-09B6930BD7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" r="1941" b="16619"/>
          <a:stretch/>
        </p:blipFill>
        <p:spPr>
          <a:xfrm>
            <a:off x="0" y="0"/>
            <a:ext cx="12192000" cy="195661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A2EAE1-18BE-A848-B57C-6F4D0CCF5B2B}"/>
              </a:ext>
            </a:extLst>
          </p:cNvPr>
          <p:cNvSpPr txBox="1"/>
          <p:nvPr/>
        </p:nvSpPr>
        <p:spPr>
          <a:xfrm>
            <a:off x="216682" y="325397"/>
            <a:ext cx="115578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Burgerberaad Zorg Zeeland </a:t>
            </a:r>
          </a:p>
          <a:p>
            <a:pPr algn="ctr"/>
            <a:r>
              <a:rPr lang="nl-BE" sz="3600" b="1" dirty="0">
                <a:solidFill>
                  <a:srgbClr val="A1C900"/>
                </a:solidFill>
                <a:latin typeface="Calibri"/>
                <a:cs typeface="Calibri"/>
              </a:rPr>
              <a:t>Inwonergroep: Omdenken / Taboe doorbreken </a:t>
            </a:r>
            <a:endParaRPr lang="nl-BE" sz="3600" b="1" dirty="0">
              <a:solidFill>
                <a:srgbClr val="A1C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5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48AF6-8473-7E25-622F-EEC37B95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92B3FB-5653-47A4-8CD4-6216E59E3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2" y="1996340"/>
            <a:ext cx="7344092" cy="4861659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0" indent="0" algn="ctr">
              <a:buNone/>
            </a:pPr>
            <a:r>
              <a:rPr lang="nl-NL" b="1" dirty="0"/>
              <a:t>Uitgangspunt:</a:t>
            </a:r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lnSpc>
                <a:spcPct val="115000"/>
              </a:lnSpc>
              <a:spcAft>
                <a:spcPts val="1375"/>
              </a:spcAft>
              <a:buNone/>
            </a:pPr>
            <a:r>
              <a:rPr lang="nl-NL" sz="20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</a:t>
            </a:r>
            <a:r>
              <a:rPr lang="nl-NL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ensen willen een waardig bestaan / kwaliteit van leven. Waarden in het leven veranderen door de verschillende levensfasen, behoeften, lichamelijk en sociaal functioneren, de plaats waar je woont en maatschappelijk omstandigheden.</a:t>
            </a:r>
            <a:endParaRPr lang="nl-NL" sz="20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247D4A64-9750-959D-D322-6BF062AB66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536" y="1956613"/>
            <a:ext cx="4826242" cy="490138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FD7F132-F010-4A3D-4674-09B6930BD7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" r="1941" b="16619"/>
          <a:stretch/>
        </p:blipFill>
        <p:spPr>
          <a:xfrm>
            <a:off x="0" y="0"/>
            <a:ext cx="12192000" cy="195661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A2EAE1-18BE-A848-B57C-6F4D0CCF5B2B}"/>
              </a:ext>
            </a:extLst>
          </p:cNvPr>
          <p:cNvSpPr txBox="1"/>
          <p:nvPr/>
        </p:nvSpPr>
        <p:spPr>
          <a:xfrm>
            <a:off x="216682" y="325397"/>
            <a:ext cx="115578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Burgerberaad Zorg Zeeland </a:t>
            </a:r>
          </a:p>
          <a:p>
            <a:pPr algn="ctr"/>
            <a:r>
              <a:rPr lang="nl-BE" sz="3600" b="1" dirty="0">
                <a:solidFill>
                  <a:srgbClr val="A1C900"/>
                </a:solidFill>
                <a:latin typeface="Calibri"/>
                <a:cs typeface="Calibri"/>
              </a:rPr>
              <a:t>Inwonergroep: Omdenken / Taboe doorbreken </a:t>
            </a:r>
            <a:endParaRPr lang="nl-BE" sz="3600" b="1" dirty="0">
              <a:solidFill>
                <a:srgbClr val="A1C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5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48AF6-8473-7E25-622F-EEC37B95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2F25A4-DD9B-B26B-5509-9C4E7CEF5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56614"/>
            <a:ext cx="3640266" cy="48688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2400" b="1" dirty="0"/>
              <a:t>Leefwereld / menswaarden</a:t>
            </a:r>
            <a:r>
              <a:rPr lang="nl-NL" b="1" dirty="0"/>
              <a:t>	</a:t>
            </a:r>
          </a:p>
          <a:p>
            <a:pPr marL="0" indent="0" algn="ctr">
              <a:buNone/>
            </a:pPr>
            <a:r>
              <a:rPr lang="nl-NL" dirty="0"/>
              <a:t>	</a:t>
            </a:r>
          </a:p>
          <a:p>
            <a:pPr marL="0" indent="0" algn="ctr">
              <a:buNone/>
            </a:pPr>
            <a:r>
              <a:rPr lang="nl-NL" sz="2000" dirty="0"/>
              <a:t>Aandacht / tijd</a:t>
            </a:r>
          </a:p>
          <a:p>
            <a:pPr marL="0" indent="0" algn="ctr">
              <a:buNone/>
            </a:pPr>
            <a:r>
              <a:rPr lang="nl-NL" sz="2000" dirty="0"/>
              <a:t>Vertrouwen </a:t>
            </a:r>
          </a:p>
          <a:p>
            <a:pPr marL="0" indent="0" algn="ctr">
              <a:buNone/>
            </a:pPr>
            <a:r>
              <a:rPr lang="nl-NL" sz="2000" dirty="0"/>
              <a:t>Ruimte / regie</a:t>
            </a:r>
          </a:p>
          <a:p>
            <a:pPr marL="0" indent="0" algn="ctr">
              <a:buNone/>
            </a:pPr>
            <a:r>
              <a:rPr lang="nl-NL" sz="2000" dirty="0"/>
              <a:t>Duurzame relaties</a:t>
            </a:r>
          </a:p>
          <a:p>
            <a:pPr marL="0" indent="0" algn="ctr">
              <a:buNone/>
            </a:pPr>
            <a:r>
              <a:rPr lang="nl-NL" sz="2000" dirty="0"/>
              <a:t>Kwaliteit van leven</a:t>
            </a:r>
          </a:p>
          <a:p>
            <a:pPr marL="0" indent="0" algn="ctr">
              <a:buNone/>
            </a:pPr>
            <a:r>
              <a:rPr lang="nl-NL" sz="2000" dirty="0"/>
              <a:t>Veiligheid</a:t>
            </a:r>
          </a:p>
          <a:p>
            <a:pPr marL="0" indent="0" algn="ctr">
              <a:buNone/>
            </a:pPr>
            <a:r>
              <a:rPr lang="nl-NL" sz="2000" dirty="0"/>
              <a:t>Zingeving </a:t>
            </a:r>
          </a:p>
          <a:p>
            <a:pPr marL="0" indent="0" algn="ctr">
              <a:buNone/>
            </a:pPr>
            <a:r>
              <a:rPr lang="nl-NL" sz="2000" dirty="0"/>
              <a:t>Bestaanszekerheid </a:t>
            </a:r>
          </a:p>
          <a:p>
            <a:pPr marL="0" indent="0" algn="ctr">
              <a:buNone/>
            </a:pPr>
            <a:endParaRPr lang="nl-NL" sz="2000" dirty="0"/>
          </a:p>
          <a:p>
            <a:pPr marL="0" indent="0" algn="ctr">
              <a:buNone/>
            </a:pPr>
            <a:endParaRPr lang="nl-NL" sz="2000" dirty="0"/>
          </a:p>
          <a:p>
            <a:pPr marL="0" indent="0" algn="ctr">
              <a:buNone/>
            </a:pPr>
            <a:endParaRPr lang="nl-NL" sz="2000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949A2B4B-9F5D-D156-B3B1-D3320F15C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2591" y="1956613"/>
            <a:ext cx="4021627" cy="49468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2400" b="1" dirty="0"/>
              <a:t>Systeemwereld  / systeemwaarden 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 algn="ctr">
              <a:buNone/>
            </a:pPr>
            <a:r>
              <a:rPr lang="nl-NL" sz="2000" dirty="0"/>
              <a:t>	Bedrijfsmatig werken </a:t>
            </a:r>
          </a:p>
          <a:p>
            <a:pPr marL="0" indent="0" algn="ctr">
              <a:buNone/>
            </a:pPr>
            <a:r>
              <a:rPr lang="nl-NL" sz="2000" dirty="0"/>
              <a:t>	Protocollen en processen </a:t>
            </a:r>
          </a:p>
          <a:p>
            <a:pPr marL="0" indent="0" algn="ctr">
              <a:buNone/>
            </a:pPr>
            <a:r>
              <a:rPr lang="nl-NL" sz="2000" dirty="0"/>
              <a:t>	Producten </a:t>
            </a:r>
          </a:p>
          <a:p>
            <a:pPr marL="0" indent="0" algn="ctr">
              <a:buNone/>
            </a:pPr>
            <a:r>
              <a:rPr lang="nl-NL" sz="2000" dirty="0"/>
              <a:t>	Regelzucht en controle</a:t>
            </a:r>
          </a:p>
          <a:p>
            <a:pPr marL="0" indent="0" algn="ctr">
              <a:buNone/>
            </a:pPr>
            <a:r>
              <a:rPr lang="nl-NL" sz="2000" dirty="0"/>
              <a:t>	Kwaliteit van welzijn, zorg, 	begeleiding e.d.</a:t>
            </a:r>
          </a:p>
          <a:p>
            <a:pPr marL="0" indent="0" algn="ctr">
              <a:buNone/>
            </a:pPr>
            <a:r>
              <a:rPr lang="nl-NL" sz="2000" dirty="0"/>
              <a:t>	Kosten en baten</a:t>
            </a:r>
          </a:p>
          <a:p>
            <a:pPr marL="0" indent="0" algn="ctr">
              <a:buNone/>
            </a:pPr>
            <a:r>
              <a:rPr lang="nl-NL" sz="2000" dirty="0"/>
              <a:t>	Marketing en doelgroepen</a:t>
            </a:r>
          </a:p>
          <a:p>
            <a:pPr marL="0" indent="0" algn="ctr">
              <a:buNone/>
            </a:pPr>
            <a:r>
              <a:rPr lang="nl-NL" sz="2000" dirty="0"/>
              <a:t>	Marktwerking en 	samenwerking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D7F132-F010-4A3D-4674-09B6930BD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" r="1941" b="16619"/>
          <a:stretch/>
        </p:blipFill>
        <p:spPr>
          <a:xfrm>
            <a:off x="0" y="0"/>
            <a:ext cx="12192000" cy="195661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A2EAE1-18BE-A848-B57C-6F4D0CCF5B2B}"/>
              </a:ext>
            </a:extLst>
          </p:cNvPr>
          <p:cNvSpPr txBox="1"/>
          <p:nvPr/>
        </p:nvSpPr>
        <p:spPr>
          <a:xfrm>
            <a:off x="216682" y="325397"/>
            <a:ext cx="115578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Burgerberaad Zorg Zeeland </a:t>
            </a:r>
          </a:p>
          <a:p>
            <a:pPr algn="ctr"/>
            <a:r>
              <a:rPr lang="nl-BE" sz="3600" b="1" dirty="0">
                <a:solidFill>
                  <a:srgbClr val="A1C900"/>
                </a:solidFill>
                <a:latin typeface="Calibri"/>
                <a:cs typeface="Calibri"/>
              </a:rPr>
              <a:t>Inwonergroep: Omdenken / Taboe doorbreken </a:t>
            </a:r>
            <a:endParaRPr lang="nl-BE" sz="3600" b="1" dirty="0">
              <a:solidFill>
                <a:srgbClr val="A1C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E2856F-AE05-F0E4-D5F7-639555E5A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266" y="1956613"/>
            <a:ext cx="4428988" cy="4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8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48AF6-8473-7E25-622F-EEC37B95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9B8BDE-EDB1-984A-8B4F-F64E9B12E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9002" y="2158158"/>
            <a:ext cx="5413180" cy="4725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/>
              <a:t>Strategieën !</a:t>
            </a:r>
            <a:endParaRPr lang="nl-NL" dirty="0"/>
          </a:p>
          <a:p>
            <a:r>
              <a:rPr lang="nl-NL" sz="1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Onafhankelijke persoonlijke ondersteuner</a:t>
            </a:r>
            <a:endParaRPr lang="nl-NL" sz="16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nl-NL" sz="1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Versterken ervaringsdeskundigheid</a:t>
            </a:r>
            <a:endParaRPr lang="nl-NL" sz="16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Samenhang Persoonlijk netwerk, Informeel netwerk, Vitale buurt, Basisvoorzieningen wijk / dorp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6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Opbrengst :</a:t>
            </a:r>
          </a:p>
          <a:p>
            <a:r>
              <a:rPr lang="nl-NL" sz="1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Versterken positie burger </a:t>
            </a:r>
          </a:p>
          <a:p>
            <a:r>
              <a:rPr lang="nl-NL" sz="1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Duurzame relaties</a:t>
            </a:r>
          </a:p>
          <a:p>
            <a:r>
              <a:rPr lang="nl-NL" sz="1600" dirty="0">
                <a:latin typeface="Tahoma" panose="020B0604030504040204" pitchFamily="34" charset="0"/>
                <a:ea typeface="Calibri" panose="020F0502020204030204" pitchFamily="34" charset="0"/>
              </a:rPr>
              <a:t>Bundeling van kennis</a:t>
            </a:r>
            <a:endParaRPr lang="nl-NL" sz="16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nl-NL" sz="1600" dirty="0">
                <a:latin typeface="Tahoma" panose="020B0604030504040204" pitchFamily="34" charset="0"/>
                <a:ea typeface="Calibri" panose="020F0502020204030204" pitchFamily="34" charset="0"/>
              </a:rPr>
              <a:t>Meer gebruik voorliggende algemene voorzieningen</a:t>
            </a:r>
          </a:p>
          <a:p>
            <a:endParaRPr lang="nl-NL" sz="18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nl-NL" sz="18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nl-NL" sz="18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D7F132-F010-4A3D-4674-09B6930BD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" r="1941" b="16619"/>
          <a:stretch/>
        </p:blipFill>
        <p:spPr>
          <a:xfrm>
            <a:off x="0" y="1"/>
            <a:ext cx="12192000" cy="204548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A2EAE1-18BE-A848-B57C-6F4D0CCF5B2B}"/>
              </a:ext>
            </a:extLst>
          </p:cNvPr>
          <p:cNvSpPr txBox="1"/>
          <p:nvPr/>
        </p:nvSpPr>
        <p:spPr>
          <a:xfrm>
            <a:off x="950119" y="325397"/>
            <a:ext cx="9717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Burgerberaad Zorg Zeeland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A4A06DA-C2D6-F613-700D-60B8EB3D5565}"/>
              </a:ext>
            </a:extLst>
          </p:cNvPr>
          <p:cNvSpPr txBox="1"/>
          <p:nvPr/>
        </p:nvSpPr>
        <p:spPr>
          <a:xfrm>
            <a:off x="100723" y="791207"/>
            <a:ext cx="1103675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BE" sz="3200" b="1" dirty="0">
                <a:solidFill>
                  <a:srgbClr val="A1C900"/>
                </a:solidFill>
                <a:latin typeface="Calibri"/>
                <a:cs typeface="Calibri"/>
              </a:rPr>
              <a:t>Inwonergroep: Inwonergroep:  Omdenken / Taboe doorbreken </a:t>
            </a:r>
            <a:endParaRPr lang="nl-BE" sz="3200" b="1" dirty="0">
              <a:solidFill>
                <a:srgbClr val="A1C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BE" sz="4000" b="1" dirty="0">
                <a:solidFill>
                  <a:srgbClr val="A1C900"/>
                </a:solidFill>
                <a:latin typeface="Calibri"/>
                <a:cs typeface="Calibri"/>
              </a:rPr>
              <a:t> </a:t>
            </a:r>
            <a:endParaRPr lang="nl-BE" sz="4000" b="1" dirty="0">
              <a:solidFill>
                <a:srgbClr val="A1C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5D17DF6F-FB36-FB6E-3201-78F348A2B5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76315" y="2073121"/>
            <a:ext cx="3435588" cy="235208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85EED94-D664-BC7D-EA28-749665FAA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247" y="4425210"/>
            <a:ext cx="3380096" cy="24582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0C4BFE2-550D-08F6-BF3A-10FCE8CB6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904" y="2045484"/>
            <a:ext cx="3380095" cy="235425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7999EED-8047-6DED-A8A4-59DB068DF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412" y="4399737"/>
            <a:ext cx="3435588" cy="24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4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48AF6-8473-7E25-622F-EEC37B95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9B8BDE-EDB1-984A-8B4F-F64E9B12E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8158"/>
            <a:ext cx="5181600" cy="4051961"/>
          </a:xfrm>
        </p:spPr>
        <p:txBody>
          <a:bodyPr>
            <a:normAutofit fontScale="47500" lnSpcReduction="20000"/>
          </a:bodyPr>
          <a:lstStyle/>
          <a:p>
            <a:endParaRPr lang="nl-NL" dirty="0"/>
          </a:p>
          <a:p>
            <a:pPr marL="0" lvl="0" indent="0" algn="ctr" fontAlgn="base">
              <a:lnSpc>
                <a:spcPct val="120000"/>
              </a:lnSpc>
              <a:spcAft>
                <a:spcPts val="1375"/>
              </a:spcAft>
              <a:buNone/>
            </a:pPr>
            <a:endParaRPr lang="nl-NL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fontAlgn="base">
              <a:lnSpc>
                <a:spcPct val="120000"/>
              </a:lnSpc>
              <a:spcAft>
                <a:spcPts val="1375"/>
              </a:spcAft>
              <a:buNone/>
            </a:pPr>
            <a:endParaRPr lang="nl-NL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fontAlgn="base">
              <a:lnSpc>
                <a:spcPct val="120000"/>
              </a:lnSpc>
              <a:spcAft>
                <a:spcPts val="1375"/>
              </a:spcAft>
              <a:buNone/>
            </a:pPr>
            <a:r>
              <a:rPr lang="nl-NL" sz="4000" b="1" dirty="0">
                <a:ea typeface="Tahoma" panose="020B0604030504040204" pitchFamily="34" charset="0"/>
                <a:cs typeface="Tahoma" panose="020B0604030504040204" pitchFamily="34" charset="0"/>
              </a:rPr>
              <a:t>De stellingen vindt u in de flyer die is uitgedeeld</a:t>
            </a:r>
          </a:p>
          <a:p>
            <a:pPr marL="0" lvl="0" indent="0" algn="ctr" fontAlgn="base">
              <a:lnSpc>
                <a:spcPct val="120000"/>
              </a:lnSpc>
              <a:spcAft>
                <a:spcPts val="1375"/>
              </a:spcAft>
              <a:buNone/>
            </a:pPr>
            <a:endParaRPr lang="nl-NL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fontAlgn="base">
              <a:lnSpc>
                <a:spcPct val="120000"/>
              </a:lnSpc>
              <a:spcAft>
                <a:spcPts val="1375"/>
              </a:spcAft>
              <a:buNone/>
            </a:pPr>
            <a:r>
              <a:rPr lang="nl-NL" sz="3300" b="1" dirty="0">
                <a:ea typeface="Tahoma" panose="020B0604030504040204" pitchFamily="34" charset="0"/>
                <a:cs typeface="Tahoma" panose="020B0604030504040204" pitchFamily="34" charset="0"/>
              </a:rPr>
              <a:t>Dank voor uw aandacht</a:t>
            </a:r>
          </a:p>
          <a:p>
            <a:pPr marL="0" lvl="0" indent="0" algn="ctr" fontAlgn="base">
              <a:lnSpc>
                <a:spcPct val="120000"/>
              </a:lnSpc>
              <a:spcAft>
                <a:spcPts val="1375"/>
              </a:spcAft>
              <a:buNone/>
            </a:pPr>
            <a:r>
              <a:rPr lang="nl-NL" sz="2400" b="1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nl-NL" sz="7200" dirty="0"/>
              <a:t>	</a:t>
            </a:r>
            <a:r>
              <a:rPr lang="nl-NL" dirty="0"/>
              <a:t>		</a:t>
            </a:r>
          </a:p>
          <a:p>
            <a:pPr fontAlgn="base">
              <a:lnSpc>
                <a:spcPct val="115000"/>
              </a:lnSpc>
              <a:spcAft>
                <a:spcPts val="1375"/>
              </a:spcAft>
            </a:pPr>
            <a:endParaRPr lang="nl-NL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D7F132-F010-4A3D-4674-09B6930BD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" r="1941" b="16619"/>
          <a:stretch/>
        </p:blipFill>
        <p:spPr>
          <a:xfrm>
            <a:off x="0" y="1"/>
            <a:ext cx="12192000" cy="204548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A2EAE1-18BE-A848-B57C-6F4D0CCF5B2B}"/>
              </a:ext>
            </a:extLst>
          </p:cNvPr>
          <p:cNvSpPr txBox="1"/>
          <p:nvPr/>
        </p:nvSpPr>
        <p:spPr>
          <a:xfrm>
            <a:off x="950119" y="325397"/>
            <a:ext cx="9717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Burgerberaad Zorg Zeeland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A4A06DA-C2D6-F613-700D-60B8EB3D5565}"/>
              </a:ext>
            </a:extLst>
          </p:cNvPr>
          <p:cNvSpPr txBox="1"/>
          <p:nvPr/>
        </p:nvSpPr>
        <p:spPr>
          <a:xfrm>
            <a:off x="100723" y="791207"/>
            <a:ext cx="1103675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BE" sz="3200" b="1" dirty="0">
                <a:solidFill>
                  <a:srgbClr val="A1C900"/>
                </a:solidFill>
                <a:latin typeface="Calibri"/>
                <a:cs typeface="Calibri"/>
              </a:rPr>
              <a:t>Inwonergroep: Inwonergroep:  Omdenken / Taboe doorbreken </a:t>
            </a:r>
            <a:endParaRPr lang="nl-BE" sz="3200" b="1" dirty="0">
              <a:solidFill>
                <a:srgbClr val="A1C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BE" sz="4000" b="1" dirty="0">
                <a:solidFill>
                  <a:srgbClr val="A1C900"/>
                </a:solidFill>
                <a:latin typeface="Calibri"/>
                <a:cs typeface="Calibri"/>
              </a:rPr>
              <a:t> </a:t>
            </a:r>
            <a:endParaRPr lang="nl-BE" sz="4000" b="1" dirty="0">
              <a:solidFill>
                <a:srgbClr val="A1C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BE89CD7-7C12-8B1D-868D-92BDFCDB7A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44135" y="2055812"/>
            <a:ext cx="5707417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545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319294-7eda-4482-a3b2-a373d48b93af" xsi:nil="true"/>
    <Date xmlns="5ac7deab-2de5-4a0f-9469-574c04cb1a84" xsi:nil="true"/>
    <lcf76f155ced4ddcb4097134ff3c332f xmlns="5ac7deab-2de5-4a0f-9469-574c04cb1a8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D0D4D1C7E1DB4B9090FD33E30232AB" ma:contentTypeVersion="15" ma:contentTypeDescription="Een nieuw document maken." ma:contentTypeScope="" ma:versionID="6db02f3a6538a70a9769d981299ac557">
  <xsd:schema xmlns:xsd="http://www.w3.org/2001/XMLSchema" xmlns:xs="http://www.w3.org/2001/XMLSchema" xmlns:p="http://schemas.microsoft.com/office/2006/metadata/properties" xmlns:ns2="5ac7deab-2de5-4a0f-9469-574c04cb1a84" xmlns:ns3="98319294-7eda-4482-a3b2-a373d48b93af" targetNamespace="http://schemas.microsoft.com/office/2006/metadata/properties" ma:root="true" ma:fieldsID="b592ff568e1ba88d6fbe888bb07454ac" ns2:_="" ns3:_="">
    <xsd:import namespace="5ac7deab-2de5-4a0f-9469-574c04cb1a84"/>
    <xsd:import namespace="98319294-7eda-4482-a3b2-a373d48b93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7deab-2de5-4a0f-9469-574c04cb1a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9e719a91-1b70-44eb-8652-d703d90213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Date" ma:index="22" nillable="true" ma:displayName="Date" ma:format="DateTime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19294-7eda-4482-a3b2-a373d48b93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e558723-c559-4e0f-b4d0-d054ed5ce1a8}" ma:internalName="TaxCatchAll" ma:showField="CatchAllData" ma:web="98319294-7eda-4482-a3b2-a373d48b93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E6C7CB-D276-4DF0-9BB9-7CBC305ED0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11C1BB-73CB-46EA-BA4E-894DBF54EFB2}">
  <ds:schemaRefs>
    <ds:schemaRef ds:uri="5ac7deab-2de5-4a0f-9469-574c04cb1a84"/>
    <ds:schemaRef ds:uri="98319294-7eda-4482-a3b2-a373d48b93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2B5B11-A1D5-4EBB-896B-FBEFC6185255}">
  <ds:schemaRefs>
    <ds:schemaRef ds:uri="5ac7deab-2de5-4a0f-9469-574c04cb1a84"/>
    <ds:schemaRef ds:uri="98319294-7eda-4482-a3b2-a373d48b93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262</Words>
  <Application>Microsoft Office PowerPoint</Application>
  <PresentationFormat>Breedbeeld</PresentationFormat>
  <Paragraphs>82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Kantoorthema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Veerle De Wolf</dc:creator>
  <cp:lastModifiedBy>Jessica Brandt</cp:lastModifiedBy>
  <cp:revision>133</cp:revision>
  <dcterms:created xsi:type="dcterms:W3CDTF">2022-10-27T11:30:38Z</dcterms:created>
  <dcterms:modified xsi:type="dcterms:W3CDTF">2023-05-25T18:53:02Z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0x01010074D0D4D1C7E1DB4B9090FD33E30232AB</vt:lpwstr>
  </property>
  <property fmtid="{D5CDD505-2E9C-101B-9397-08002B2CF9AE}" pid="3" name="MediaServiceImageTags">
    <vt:lpwstr/>
  </property>
</Properties>
</file>