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8" r:id="rId3"/>
    <p:sldId id="266" r:id="rId4"/>
    <p:sldId id="259" r:id="rId5"/>
    <p:sldId id="264" r:id="rId6"/>
    <p:sldId id="265" r:id="rId7"/>
    <p:sldId id="263" r:id="rId8"/>
    <p:sldId id="257" r:id="rId9"/>
    <p:sldId id="260" r:id="rId10"/>
    <p:sldId id="262"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5/19/2023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38543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3929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46082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660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838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298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2539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9024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79871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76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5/19/2023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95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5/19/2023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369689192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6">
            <a:extLst>
              <a:ext uri="{FF2B5EF4-FFF2-40B4-BE49-F238E27FC236}">
                <a16:creationId xmlns:a16="http://schemas.microsoft.com/office/drawing/2014/main" id="{DA381740-063A-41A4-836D-85D14980E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1" name="Rectangle 35">
            <a:extLst>
              <a:ext uri="{FF2B5EF4-FFF2-40B4-BE49-F238E27FC236}">
                <a16:creationId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645105-EACE-F41B-DC70-5479E673EF87}"/>
              </a:ext>
            </a:extLst>
          </p:cNvPr>
          <p:cNvSpPr>
            <a:spLocks noGrp="1"/>
          </p:cNvSpPr>
          <p:nvPr>
            <p:ph type="ctrTitle" idx="4294967295"/>
          </p:nvPr>
        </p:nvSpPr>
        <p:spPr>
          <a:xfrm>
            <a:off x="321013" y="640080"/>
            <a:ext cx="7349786" cy="3566160"/>
          </a:xfrm>
        </p:spPr>
        <p:txBody>
          <a:bodyPr vert="horz" lIns="91440" tIns="45720" rIns="91440" bIns="45720" rtlCol="0" anchor="b">
            <a:normAutofit fontScale="90000"/>
          </a:bodyPr>
          <a:lstStyle/>
          <a:p>
            <a:r>
              <a:rPr lang="en-US" sz="6000" b="1" dirty="0" err="1" smtClean="0">
                <a:latin typeface="Bodoni MT" panose="02070603080606020203" pitchFamily="18" charset="0"/>
              </a:rPr>
              <a:t>Beschikbaarheid</a:t>
            </a:r>
            <a:r>
              <a:rPr lang="en-US" sz="6000" b="1" dirty="0" smtClean="0">
                <a:latin typeface="Bodoni MT" panose="02070603080606020203" pitchFamily="18" charset="0"/>
              </a:rPr>
              <a:t/>
            </a:r>
            <a:br>
              <a:rPr lang="en-US" sz="6000" b="1" dirty="0" smtClean="0">
                <a:latin typeface="Bodoni MT" panose="02070603080606020203" pitchFamily="18" charset="0"/>
              </a:rPr>
            </a:br>
            <a:r>
              <a:rPr lang="en-US" b="1" dirty="0">
                <a:latin typeface="Bodoni MT" panose="02070603080606020203" pitchFamily="18" charset="0"/>
              </a:rPr>
              <a:t/>
            </a:r>
            <a:br>
              <a:rPr lang="en-US" b="1" dirty="0">
                <a:latin typeface="Bodoni MT" panose="02070603080606020203" pitchFamily="18" charset="0"/>
              </a:rPr>
            </a:br>
            <a:r>
              <a:rPr lang="en-US" sz="3100" b="1" dirty="0" smtClean="0">
                <a:latin typeface="Bodoni MT" panose="02070603080606020203" pitchFamily="18" charset="0"/>
              </a:rPr>
              <a:t/>
            </a:r>
            <a:br>
              <a:rPr lang="en-US" sz="3100" b="1" dirty="0" smtClean="0">
                <a:latin typeface="Bodoni MT" panose="02070603080606020203" pitchFamily="18" charset="0"/>
              </a:rPr>
            </a:br>
            <a:r>
              <a:rPr lang="en-US" sz="2800" b="1" dirty="0" smtClean="0">
                <a:latin typeface="Bodoni MT" panose="02070603080606020203" pitchFamily="18" charset="0"/>
              </a:rPr>
              <a:t>Team </a:t>
            </a:r>
            <a:r>
              <a:rPr lang="en-US" sz="2800" b="1" dirty="0" err="1" smtClean="0">
                <a:latin typeface="Bodoni MT" panose="02070603080606020203" pitchFamily="18" charset="0"/>
              </a:rPr>
              <a:t>Beschikbaarhheid</a:t>
            </a:r>
            <a:r>
              <a:rPr lang="en-US" sz="2800" b="1" dirty="0" smtClean="0">
                <a:latin typeface="Bodoni MT" panose="02070603080606020203" pitchFamily="18" charset="0"/>
              </a:rPr>
              <a:t/>
            </a:r>
            <a:br>
              <a:rPr lang="en-US" sz="2800" b="1" dirty="0" smtClean="0">
                <a:latin typeface="Bodoni MT" panose="02070603080606020203" pitchFamily="18" charset="0"/>
              </a:rPr>
            </a:br>
            <a:r>
              <a:rPr lang="en-US" sz="2800" b="1" dirty="0" err="1" smtClean="0">
                <a:latin typeface="Bodoni MT" panose="02070603080606020203" pitchFamily="18" charset="0"/>
              </a:rPr>
              <a:t>Zeeuws</a:t>
            </a:r>
            <a:r>
              <a:rPr lang="en-US" sz="2800" b="1" dirty="0" smtClean="0">
                <a:latin typeface="Bodoni MT" panose="02070603080606020203" pitchFamily="18" charset="0"/>
              </a:rPr>
              <a:t> </a:t>
            </a:r>
            <a:r>
              <a:rPr lang="en-US" sz="2800" b="1" dirty="0" err="1" smtClean="0">
                <a:latin typeface="Bodoni MT" panose="02070603080606020203" pitchFamily="18" charset="0"/>
              </a:rPr>
              <a:t>Burgerberaad</a:t>
            </a:r>
            <a:r>
              <a:rPr lang="en-US" sz="2800" dirty="0" smtClean="0"/>
              <a:t> </a:t>
            </a:r>
            <a:r>
              <a:rPr lang="en-US" sz="2800" dirty="0" smtClean="0"/>
              <a:t/>
            </a:r>
            <a:br>
              <a:rPr lang="en-US" sz="2800" dirty="0" smtClean="0"/>
            </a:br>
            <a:r>
              <a:rPr lang="en-US" sz="2800" b="1" dirty="0" err="1" smtClean="0">
                <a:latin typeface="Bodoni MT" panose="02070603080606020203" pitchFamily="18" charset="0"/>
              </a:rPr>
              <a:t>Zaterdag</a:t>
            </a:r>
            <a:r>
              <a:rPr lang="en-US" sz="2800" b="1" dirty="0" smtClean="0">
                <a:latin typeface="Bodoni MT" panose="02070603080606020203" pitchFamily="18" charset="0"/>
              </a:rPr>
              <a:t> </a:t>
            </a:r>
            <a:r>
              <a:rPr lang="en-US" sz="2800" b="1" dirty="0" smtClean="0">
                <a:latin typeface="Bodoni MT" panose="02070603080606020203" pitchFamily="18" charset="0"/>
              </a:rPr>
              <a:t>3 </a:t>
            </a:r>
            <a:r>
              <a:rPr lang="en-US" sz="2800" b="1" dirty="0" err="1" smtClean="0">
                <a:latin typeface="Bodoni MT" panose="02070603080606020203" pitchFamily="18" charset="0"/>
              </a:rPr>
              <a:t>juni</a:t>
            </a:r>
            <a:r>
              <a:rPr lang="en-US" sz="2800" b="1" dirty="0" smtClean="0">
                <a:latin typeface="Bodoni MT" panose="02070603080606020203" pitchFamily="18" charset="0"/>
              </a:rPr>
              <a:t> </a:t>
            </a:r>
            <a:r>
              <a:rPr lang="en-US" sz="2800" b="1" dirty="0" smtClean="0">
                <a:latin typeface="Bodoni MT" panose="02070603080606020203" pitchFamily="18" charset="0"/>
              </a:rPr>
              <a:t>2023</a:t>
            </a:r>
            <a:endParaRPr lang="en-US" sz="2800" b="1" dirty="0">
              <a:latin typeface="Bodoni MT" panose="02070603080606020203" pitchFamily="18" charset="0"/>
            </a:endParaRPr>
          </a:p>
        </p:txBody>
      </p:sp>
      <p:sp>
        <p:nvSpPr>
          <p:cNvPr id="32" name="Rectangle 6">
            <a:extLst>
              <a:ext uri="{FF2B5EF4-FFF2-40B4-BE49-F238E27FC236}">
                <a16:creationId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5A065"/>
          </a:solidFill>
          <a:ln w="38100" cap="rnd">
            <a:solidFill>
              <a:srgbClr val="B5A0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descr="Afbeelding met cirkel, Kleurrijkheid, Symmetrie, kunst&#10;&#10;Automatisch gegenereerde beschrijving">
            <a:extLst>
              <a:ext uri="{FF2B5EF4-FFF2-40B4-BE49-F238E27FC236}">
                <a16:creationId xmlns:a16="http://schemas.microsoft.com/office/drawing/2014/main" id="{D28AC570-56DE-7C5E-D10D-ACE2F9483D20}"/>
              </a:ext>
            </a:extLst>
          </p:cNvPr>
          <p:cNvPicPr>
            <a:picLocks noChangeAspect="1"/>
          </p:cNvPicPr>
          <p:nvPr/>
        </p:nvPicPr>
        <p:blipFill rotWithShape="1">
          <a:blip r:embed="rId2"/>
          <a:srcRect r="3555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9763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45105-EACE-F41B-DC70-5479E673EF87}"/>
              </a:ext>
            </a:extLst>
          </p:cNvPr>
          <p:cNvSpPr>
            <a:spLocks noGrp="1"/>
          </p:cNvSpPr>
          <p:nvPr>
            <p:ph type="title"/>
          </p:nvPr>
        </p:nvSpPr>
        <p:spPr/>
        <p:txBody>
          <a:bodyPr vert="horz" lIns="91440" tIns="45720" rIns="91440" bIns="45720" rtlCol="0" anchor="b">
            <a:normAutofit fontScale="90000"/>
          </a:bodyPr>
          <a:lstStyle/>
          <a:p>
            <a:r>
              <a:rPr lang="en-US" sz="5300" b="1" dirty="0" smtClean="0">
                <a:latin typeface="Bodoni MT" panose="02070603080606020203" pitchFamily="18" charset="0"/>
              </a:rPr>
              <a:t/>
            </a:r>
            <a:br>
              <a:rPr lang="en-US" sz="5300" b="1" dirty="0" smtClean="0">
                <a:latin typeface="Bodoni MT" panose="02070603080606020203" pitchFamily="18" charset="0"/>
              </a:rPr>
            </a:br>
            <a:r>
              <a:rPr lang="en-US" sz="5300" b="1" dirty="0">
                <a:latin typeface="Bodoni MT" panose="02070603080606020203" pitchFamily="18" charset="0"/>
              </a:rPr>
              <a:t/>
            </a:r>
            <a:br>
              <a:rPr lang="en-US" sz="5300" b="1" dirty="0">
                <a:latin typeface="Bodoni MT" panose="02070603080606020203" pitchFamily="18" charset="0"/>
              </a:rPr>
            </a:br>
            <a:r>
              <a:rPr lang="en-US" sz="5300" b="1" dirty="0" smtClean="0">
                <a:latin typeface="Bodoni MT" panose="02070603080606020203" pitchFamily="18" charset="0"/>
              </a:rPr>
              <a:t/>
            </a:r>
            <a:br>
              <a:rPr lang="en-US" sz="5300" b="1" dirty="0" smtClean="0">
                <a:latin typeface="Bodoni MT" panose="02070603080606020203" pitchFamily="18" charset="0"/>
              </a:rPr>
            </a:br>
            <a:r>
              <a:rPr lang="en-US" sz="5300" b="1" dirty="0" smtClean="0">
                <a:latin typeface="Bodoni MT" panose="02070603080606020203" pitchFamily="18" charset="0"/>
              </a:rPr>
              <a:t/>
            </a:r>
            <a:br>
              <a:rPr lang="en-US" sz="5300" b="1" dirty="0" smtClean="0">
                <a:latin typeface="Bodoni MT" panose="02070603080606020203" pitchFamily="18" charset="0"/>
              </a:rPr>
            </a:br>
            <a:r>
              <a:rPr lang="en-US" sz="5300" b="1" dirty="0">
                <a:latin typeface="Bodoni MT" panose="02070603080606020203" pitchFamily="18" charset="0"/>
              </a:rPr>
              <a:t/>
            </a:r>
            <a:br>
              <a:rPr lang="en-US" sz="5300" b="1" dirty="0">
                <a:latin typeface="Bodoni MT" panose="02070603080606020203" pitchFamily="18" charset="0"/>
              </a:rPr>
            </a:br>
            <a:r>
              <a:rPr lang="en-US" sz="6000" b="1" dirty="0" smtClean="0">
                <a:latin typeface="Bodoni MT" panose="02070603080606020203" pitchFamily="18" charset="0"/>
              </a:rPr>
              <a:t/>
            </a:r>
            <a:br>
              <a:rPr lang="en-US" sz="6000" b="1" dirty="0" smtClean="0">
                <a:latin typeface="Bodoni MT" panose="02070603080606020203" pitchFamily="18" charset="0"/>
              </a:rPr>
            </a:br>
            <a:r>
              <a:rPr lang="en-US" b="1" dirty="0">
                <a:latin typeface="Bodoni MT" panose="02070603080606020203" pitchFamily="18" charset="0"/>
              </a:rPr>
              <a:t/>
            </a:r>
            <a:br>
              <a:rPr lang="en-US" b="1" dirty="0">
                <a:latin typeface="Bodoni MT" panose="02070603080606020203" pitchFamily="18" charset="0"/>
              </a:rPr>
            </a:br>
            <a:endParaRPr lang="en-US" sz="2200" b="1" dirty="0">
              <a:latin typeface="Bodoni MT" panose="02070603080606020203" pitchFamily="18" charset="0"/>
            </a:endParaRPr>
          </a:p>
        </p:txBody>
      </p:sp>
      <p:sp>
        <p:nvSpPr>
          <p:cNvPr id="10" name="Tijdelijke aanduiding voor tekst 9"/>
          <p:cNvSpPr>
            <a:spLocks noGrp="1"/>
          </p:cNvSpPr>
          <p:nvPr>
            <p:ph type="body" sz="half" idx="2"/>
          </p:nvPr>
        </p:nvSpPr>
        <p:spPr>
          <a:xfrm>
            <a:off x="609600" y="2013527"/>
            <a:ext cx="4162108" cy="3966649"/>
          </a:xfrm>
        </p:spPr>
        <p:txBody>
          <a:bodyPr>
            <a:normAutofit/>
          </a:bodyPr>
          <a:lstStyle/>
          <a:p>
            <a:r>
              <a:rPr lang="nl-NL" sz="5400" b="1" dirty="0" smtClean="0">
                <a:latin typeface="Bradley Hand ITC" panose="03070402050302030203" pitchFamily="66" charset="0"/>
              </a:rPr>
              <a:t>Bedankt </a:t>
            </a:r>
          </a:p>
          <a:p>
            <a:r>
              <a:rPr lang="nl-NL" sz="5400" b="1" dirty="0" smtClean="0">
                <a:latin typeface="Bradley Hand ITC" panose="03070402050302030203" pitchFamily="66" charset="0"/>
              </a:rPr>
              <a:t>voor jullie aandacht!</a:t>
            </a:r>
            <a:endParaRPr lang="nl-NL" sz="5400" b="1" dirty="0">
              <a:latin typeface="Bradley Hand ITC" panose="03070402050302030203" pitchFamily="66" charset="0"/>
            </a:endParaRPr>
          </a:p>
        </p:txBody>
      </p:sp>
      <p:pic>
        <p:nvPicPr>
          <p:cNvPr id="20" name="Picture 3" descr="Afbeelding met cirkel, Kleurrijkheid, Symmetrie, kunst&#10;&#10;Automatisch gegenereerde beschrijving">
            <a:extLst>
              <a:ext uri="{FF2B5EF4-FFF2-40B4-BE49-F238E27FC236}">
                <a16:creationId xmlns:a16="http://schemas.microsoft.com/office/drawing/2014/main" id="{D28AC570-56DE-7C5E-D10D-ACE2F9483D20}"/>
              </a:ext>
            </a:extLst>
          </p:cNvPr>
          <p:cNvPicPr>
            <a:picLocks noChangeAspect="1"/>
          </p:cNvPicPr>
          <p:nvPr/>
        </p:nvPicPr>
        <p:blipFill rotWithShape="1">
          <a:blip r:embed="rId2"/>
          <a:srcRect r="3555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67080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D6777C-B5DD-4FD0-7678-9BB9E6E669E7}"/>
              </a:ext>
            </a:extLst>
          </p:cNvPr>
          <p:cNvSpPr>
            <a:spLocks noGrp="1"/>
          </p:cNvSpPr>
          <p:nvPr>
            <p:ph type="title"/>
          </p:nvPr>
        </p:nvSpPr>
        <p:spPr>
          <a:xfrm>
            <a:off x="4654296" y="329184"/>
            <a:ext cx="6894576" cy="1783080"/>
          </a:xfrm>
        </p:spPr>
        <p:txBody>
          <a:bodyPr anchor="b">
            <a:normAutofit/>
          </a:bodyPr>
          <a:lstStyle/>
          <a:p>
            <a:pPr>
              <a:lnSpc>
                <a:spcPct val="90000"/>
              </a:lnSpc>
            </a:pPr>
            <a:r>
              <a:rPr lang="nl-NL" sz="7200" b="1" dirty="0">
                <a:latin typeface="Bodoni MT" panose="02070603080606020203" pitchFamily="18" charset="0"/>
              </a:rPr>
              <a:t>Beschikbaarheid</a:t>
            </a:r>
          </a:p>
        </p:txBody>
      </p:sp>
      <p:pic>
        <p:nvPicPr>
          <p:cNvPr id="12" name="Picture 11" descr="Twee personen houden elkaars handen vast">
            <a:extLst>
              <a:ext uri="{FF2B5EF4-FFF2-40B4-BE49-F238E27FC236}">
                <a16:creationId xmlns:a16="http://schemas.microsoft.com/office/drawing/2014/main" id="{A11A40F2-17B5-A471-1DB6-63FF7DE2E13A}"/>
              </a:ext>
            </a:extLst>
          </p:cNvPr>
          <p:cNvPicPr>
            <a:picLocks noChangeAspect="1"/>
          </p:cNvPicPr>
          <p:nvPr/>
        </p:nvPicPr>
        <p:blipFill rotWithShape="1">
          <a:blip r:embed="rId2"/>
          <a:srcRect l="27224" r="33331"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Rectangle 6">
            <a:extLst>
              <a:ext uri="{FF2B5EF4-FFF2-40B4-BE49-F238E27FC236}">
                <a16:creationId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5A065"/>
          </a:solidFill>
          <a:ln w="38100" cap="rnd">
            <a:solidFill>
              <a:srgbClr val="B5A0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49EA0ED-3BA7-2C74-048E-ACB5C7ED04C1}"/>
              </a:ext>
            </a:extLst>
          </p:cNvPr>
          <p:cNvSpPr>
            <a:spLocks noGrp="1"/>
          </p:cNvSpPr>
          <p:nvPr>
            <p:ph idx="1"/>
          </p:nvPr>
        </p:nvSpPr>
        <p:spPr>
          <a:xfrm>
            <a:off x="4639023" y="2706624"/>
            <a:ext cx="6894576" cy="3483864"/>
          </a:xfrm>
        </p:spPr>
        <p:txBody>
          <a:bodyPr>
            <a:normAutofit/>
          </a:bodyPr>
          <a:lstStyle/>
          <a:p>
            <a:pPr marL="0" indent="0">
              <a:buNone/>
            </a:pPr>
            <a:r>
              <a:rPr lang="nl-NL" dirty="0">
                <a:latin typeface="Bodoni MT" panose="02070603080606020203" pitchFamily="18" charset="0"/>
              </a:rPr>
              <a:t>Zodra er een zorgvraag is, moet de zorg snel, passend bij de persoonlijke situatie, laagdrempelig (betaalbaar) beschikbaar zijn. Dat betekent kortere lijnen (minder bureaucratie), en om dat te bereiken vertrouwen in de inwoner en de vakkundigheid van de professional.</a:t>
            </a:r>
          </a:p>
          <a:p>
            <a:pPr marL="0" indent="0">
              <a:buNone/>
            </a:pPr>
            <a:endParaRPr lang="nl-NL" dirty="0">
              <a:latin typeface="Bodoni MT" panose="02070603080606020203" pitchFamily="18" charset="0"/>
            </a:endParaRPr>
          </a:p>
          <a:p>
            <a:pPr marL="0" indent="0">
              <a:buNone/>
            </a:pPr>
            <a:endParaRPr lang="nl-NL" dirty="0">
              <a:latin typeface="Bodoni MT" panose="02070603080606020203" pitchFamily="18" charset="0"/>
            </a:endParaRPr>
          </a:p>
        </p:txBody>
      </p:sp>
    </p:spTree>
    <p:extLst>
      <p:ext uri="{BB962C8B-B14F-4D97-AF65-F5344CB8AC3E}">
        <p14:creationId xmlns:p14="http://schemas.microsoft.com/office/powerpoint/2010/main" val="1881154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D6777C-B5DD-4FD0-7678-9BB9E6E669E7}"/>
              </a:ext>
            </a:extLst>
          </p:cNvPr>
          <p:cNvSpPr>
            <a:spLocks noGrp="1"/>
          </p:cNvSpPr>
          <p:nvPr>
            <p:ph type="title"/>
          </p:nvPr>
        </p:nvSpPr>
        <p:spPr>
          <a:xfrm>
            <a:off x="4654296" y="329184"/>
            <a:ext cx="6894576" cy="1399032"/>
          </a:xfrm>
        </p:spPr>
        <p:txBody>
          <a:bodyPr anchor="b">
            <a:normAutofit/>
          </a:bodyPr>
          <a:lstStyle/>
          <a:p>
            <a:pPr>
              <a:lnSpc>
                <a:spcPct val="90000"/>
              </a:lnSpc>
            </a:pPr>
            <a:r>
              <a:rPr lang="nl-NL" sz="3200" b="1" dirty="0" smtClean="0">
                <a:latin typeface="Bodoni MT" panose="02070603080606020203" pitchFamily="18" charset="0"/>
              </a:rPr>
              <a:t>Bevorderen beschikbaarheid zorg;</a:t>
            </a:r>
            <a:br>
              <a:rPr lang="nl-NL" sz="3200" b="1" dirty="0" smtClean="0">
                <a:latin typeface="Bodoni MT" panose="02070603080606020203" pitchFamily="18" charset="0"/>
              </a:rPr>
            </a:br>
            <a:r>
              <a:rPr lang="nl-NL" sz="3200" b="1" dirty="0" smtClean="0">
                <a:latin typeface="Bodoni MT" panose="02070603080606020203" pitchFamily="18" charset="0"/>
              </a:rPr>
              <a:t>2 voorstellen:</a:t>
            </a:r>
            <a:endParaRPr lang="nl-NL" sz="3200" b="1" dirty="0">
              <a:latin typeface="Bodoni MT" panose="02070603080606020203" pitchFamily="18" charset="0"/>
            </a:endParaRPr>
          </a:p>
        </p:txBody>
      </p:sp>
      <p:sp>
        <p:nvSpPr>
          <p:cNvPr id="18" name="Rectangle 6">
            <a:extLst>
              <a:ext uri="{FF2B5EF4-FFF2-40B4-BE49-F238E27FC236}">
                <a16:creationId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5A065"/>
          </a:solidFill>
          <a:ln w="38100" cap="rnd">
            <a:solidFill>
              <a:srgbClr val="B5A0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49EA0ED-3BA7-2C74-048E-ACB5C7ED04C1}"/>
              </a:ext>
            </a:extLst>
          </p:cNvPr>
          <p:cNvSpPr>
            <a:spLocks noGrp="1"/>
          </p:cNvSpPr>
          <p:nvPr>
            <p:ph idx="1"/>
          </p:nvPr>
        </p:nvSpPr>
        <p:spPr>
          <a:xfrm>
            <a:off x="4639023" y="2706624"/>
            <a:ext cx="6894576" cy="3483864"/>
          </a:xfrm>
        </p:spPr>
        <p:txBody>
          <a:bodyPr>
            <a:normAutofit/>
          </a:bodyPr>
          <a:lstStyle/>
          <a:p>
            <a:pPr marL="514350" indent="-514350">
              <a:buFont typeface="+mj-lt"/>
              <a:buAutoNum type="arabicPeriod"/>
            </a:pPr>
            <a:r>
              <a:rPr lang="nl-NL" sz="3200" dirty="0">
                <a:latin typeface="Bodoni MT" panose="02070603080606020203" pitchFamily="18" charset="0"/>
              </a:rPr>
              <a:t>Het aantal praktijkondersteuners bij huisartsen </a:t>
            </a:r>
            <a:r>
              <a:rPr lang="nl-NL" sz="3200" dirty="0" smtClean="0">
                <a:latin typeface="Bodoni MT" panose="02070603080606020203" pitchFamily="18" charset="0"/>
              </a:rPr>
              <a:t>uitbreiden;</a:t>
            </a:r>
          </a:p>
          <a:p>
            <a:pPr marL="514350" indent="-514350">
              <a:buFont typeface="+mj-lt"/>
              <a:buAutoNum type="arabicPeriod"/>
            </a:pPr>
            <a:r>
              <a:rPr lang="nl-NL" sz="3200" dirty="0">
                <a:latin typeface="Bodoni MT" panose="02070603080606020203" pitchFamily="18" charset="0"/>
              </a:rPr>
              <a:t>Per gemeente </a:t>
            </a:r>
            <a:r>
              <a:rPr lang="nl-NL" sz="3200" dirty="0" smtClean="0">
                <a:latin typeface="Bodoni MT" panose="02070603080606020203" pitchFamily="18" charset="0"/>
              </a:rPr>
              <a:t>buurtteams </a:t>
            </a:r>
            <a:r>
              <a:rPr lang="nl-NL" sz="3200" dirty="0">
                <a:latin typeface="Bodoni MT" panose="02070603080606020203" pitchFamily="18" charset="0"/>
              </a:rPr>
              <a:t>opzetten waar inwoners voor een breed pakket aan (zorg)vragen terecht kunnen.</a:t>
            </a:r>
          </a:p>
          <a:p>
            <a:pPr marL="514350" indent="-514350">
              <a:buFont typeface="+mj-lt"/>
              <a:buAutoNum type="arabicPeriod"/>
            </a:pPr>
            <a:endParaRPr lang="nl-NL" sz="3200" b="1" dirty="0" smtClean="0">
              <a:latin typeface="Bodoni MT" panose="02070603080606020203" pitchFamily="18" charset="0"/>
            </a:endParaRPr>
          </a:p>
          <a:p>
            <a:pPr marL="514350" indent="-514350">
              <a:buFont typeface="+mj-lt"/>
              <a:buAutoNum type="arabicPeriod"/>
            </a:pPr>
            <a:endParaRPr lang="nl-NL" dirty="0">
              <a:latin typeface="Bodoni MT" panose="02070603080606020203" pitchFamily="18" charset="0"/>
            </a:endParaRPr>
          </a:p>
          <a:p>
            <a:pPr marL="0" indent="0">
              <a:buNone/>
            </a:pPr>
            <a:endParaRPr lang="nl-NL" dirty="0">
              <a:latin typeface="Bodoni MT" panose="02070603080606020203" pitchFamily="18" charset="0"/>
            </a:endParaRPr>
          </a:p>
          <a:p>
            <a:pPr marL="0" indent="0">
              <a:buNone/>
            </a:pPr>
            <a:endParaRPr lang="nl-NL" dirty="0">
              <a:latin typeface="Bodoni MT" panose="02070603080606020203" pitchFamily="18" charset="0"/>
            </a:endParaRPr>
          </a:p>
        </p:txBody>
      </p:sp>
      <p:pic>
        <p:nvPicPr>
          <p:cNvPr id="4" name="Afbeelding 3"/>
          <p:cNvPicPr>
            <a:picLocks noChangeAspect="1"/>
          </p:cNvPicPr>
          <p:nvPr/>
        </p:nvPicPr>
        <p:blipFill>
          <a:blip r:embed="rId2"/>
          <a:stretch>
            <a:fillRect/>
          </a:stretch>
        </p:blipFill>
        <p:spPr>
          <a:xfrm>
            <a:off x="296930" y="1422307"/>
            <a:ext cx="3831726" cy="3805475"/>
          </a:xfrm>
          <a:prstGeom prst="rect">
            <a:avLst/>
          </a:prstGeom>
        </p:spPr>
      </p:pic>
    </p:spTree>
    <p:extLst>
      <p:ext uri="{BB962C8B-B14F-4D97-AF65-F5344CB8AC3E}">
        <p14:creationId xmlns:p14="http://schemas.microsoft.com/office/powerpoint/2010/main" val="2914028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28056-401F-93F1-3723-34C4A9AC3278}"/>
              </a:ext>
            </a:extLst>
          </p:cNvPr>
          <p:cNvSpPr>
            <a:spLocks noGrp="1"/>
          </p:cNvSpPr>
          <p:nvPr>
            <p:ph type="title"/>
          </p:nvPr>
        </p:nvSpPr>
        <p:spPr/>
        <p:txBody>
          <a:bodyPr>
            <a:normAutofit fontScale="90000"/>
          </a:bodyPr>
          <a:lstStyle/>
          <a:p>
            <a:r>
              <a:rPr lang="en-US" smtClean="0"/>
              <a:t/>
            </a:r>
            <a:br>
              <a:rPr lang="en-US" smtClean="0"/>
            </a:br>
            <a:endParaRPr lang="en-US" dirty="0"/>
          </a:p>
        </p:txBody>
      </p:sp>
      <p:sp>
        <p:nvSpPr>
          <p:cNvPr id="5" name="Tijdelijke aanduiding voor inhoud 4"/>
          <p:cNvSpPr>
            <a:spLocks noGrp="1"/>
          </p:cNvSpPr>
          <p:nvPr>
            <p:ph idx="1"/>
          </p:nvPr>
        </p:nvSpPr>
        <p:spPr>
          <a:xfrm>
            <a:off x="838200" y="1801091"/>
            <a:ext cx="10430164" cy="5056909"/>
          </a:xfrm>
        </p:spPr>
        <p:txBody>
          <a:bodyPr>
            <a:normAutofit fontScale="92500" lnSpcReduction="10000"/>
          </a:bodyPr>
          <a:lstStyle/>
          <a:p>
            <a:pPr marL="0" indent="0">
              <a:buNone/>
            </a:pPr>
            <a:r>
              <a:rPr lang="nl-NL" dirty="0" smtClean="0">
                <a:latin typeface="Bodoni MT" panose="02070603080606020203" pitchFamily="18" charset="0"/>
              </a:rPr>
              <a:t>Voorstel verbetering b</a:t>
            </a:r>
            <a:r>
              <a:rPr lang="nl-NL" dirty="0" smtClean="0">
                <a:latin typeface="Bodoni MT" panose="02070603080606020203" pitchFamily="18" charset="0"/>
              </a:rPr>
              <a:t>eschikbaarheid</a:t>
            </a:r>
            <a:r>
              <a:rPr lang="nl-NL" dirty="0">
                <a:latin typeface="Bodoni MT" panose="02070603080606020203" pitchFamily="18" charset="0"/>
              </a:rPr>
              <a:t> </a:t>
            </a:r>
            <a:r>
              <a:rPr lang="nl-NL" dirty="0" smtClean="0">
                <a:latin typeface="Bodoni MT" panose="02070603080606020203" pitchFamily="18" charset="0"/>
              </a:rPr>
              <a:t>zorg:</a:t>
            </a:r>
            <a:br>
              <a:rPr lang="nl-NL" dirty="0" smtClean="0">
                <a:latin typeface="Bodoni MT" panose="02070603080606020203" pitchFamily="18" charset="0"/>
              </a:rPr>
            </a:br>
            <a:endParaRPr lang="nl-NL" dirty="0" smtClean="0">
              <a:latin typeface="Bodoni MT" panose="02070603080606020203" pitchFamily="18" charset="0"/>
            </a:endParaRPr>
          </a:p>
          <a:p>
            <a:pPr marL="0" indent="0">
              <a:buNone/>
            </a:pPr>
            <a:r>
              <a:rPr lang="nl-NL" sz="3200" b="1" dirty="0" smtClean="0">
                <a:latin typeface="Bodoni MT" panose="02070603080606020203" pitchFamily="18" charset="0"/>
              </a:rPr>
              <a:t>1.  Het aantal praktijkondersteuners bij huisartsen uitbreiden.</a:t>
            </a:r>
          </a:p>
          <a:p>
            <a:pPr marL="0" indent="0">
              <a:buNone/>
            </a:pPr>
            <a:r>
              <a:rPr lang="nl-NL" i="1" dirty="0">
                <a:latin typeface="Bodoni MT" panose="02070603080606020203" pitchFamily="18" charset="0"/>
              </a:rPr>
              <a:t/>
            </a:r>
            <a:br>
              <a:rPr lang="nl-NL" i="1" dirty="0">
                <a:latin typeface="Bodoni MT" panose="02070603080606020203" pitchFamily="18" charset="0"/>
              </a:rPr>
            </a:br>
            <a:r>
              <a:rPr lang="nl-NL" sz="3000" i="1" dirty="0" smtClean="0">
                <a:latin typeface="Bodoni MT" panose="02070603080606020203" pitchFamily="18" charset="0"/>
              </a:rPr>
              <a:t>Iedere inwoner heeft een huisarts die op de hoogte is van lichamelijke en/of psychische klachten. De huisarts weet vaak wat er speelt bij zijn patiënten.</a:t>
            </a:r>
          </a:p>
          <a:p>
            <a:pPr marL="0" indent="0">
              <a:buNone/>
            </a:pPr>
            <a:r>
              <a:rPr lang="nl-NL" sz="3000" i="1" dirty="0" smtClean="0">
                <a:latin typeface="Bodoni MT" panose="02070603080606020203" pitchFamily="18" charset="0"/>
              </a:rPr>
              <a:t>De praktijkondersteuner kan een gezondere leefstijl  onder de aandacht brengen, heeft tijd om te luisteren en kan over allerlei zaken adviseren. Op die manier kan de huisarts én de zorg worden ontlast.</a:t>
            </a:r>
            <a:endParaRPr lang="nl-NL" sz="3000" i="1" dirty="0" smtClean="0">
              <a:latin typeface="Bodoni MT" panose="02070603080606020203" pitchFamily="18" charset="0"/>
            </a:endParaRPr>
          </a:p>
          <a:p>
            <a:pPr marL="0" indent="0">
              <a:buNone/>
            </a:pPr>
            <a:endParaRPr lang="nl-NL" dirty="0" smtClean="0"/>
          </a:p>
        </p:txBody>
      </p:sp>
      <p:pic>
        <p:nvPicPr>
          <p:cNvPr id="3" name="Afbeelding 2"/>
          <p:cNvPicPr>
            <a:picLocks noChangeAspect="1"/>
          </p:cNvPicPr>
          <p:nvPr/>
        </p:nvPicPr>
        <p:blipFill>
          <a:blip r:embed="rId2"/>
          <a:stretch>
            <a:fillRect/>
          </a:stretch>
        </p:blipFill>
        <p:spPr>
          <a:xfrm>
            <a:off x="7867649" y="154710"/>
            <a:ext cx="3486151" cy="2102202"/>
          </a:xfrm>
          <a:prstGeom prst="rect">
            <a:avLst/>
          </a:prstGeom>
        </p:spPr>
      </p:pic>
    </p:spTree>
    <p:extLst>
      <p:ext uri="{BB962C8B-B14F-4D97-AF65-F5344CB8AC3E}">
        <p14:creationId xmlns:p14="http://schemas.microsoft.com/office/powerpoint/2010/main" val="3785169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p:cNvPicPr>
            <a:picLocks noChangeAspect="1"/>
          </p:cNvPicPr>
          <p:nvPr/>
        </p:nvPicPr>
        <p:blipFill>
          <a:blip r:embed="rId2"/>
          <a:stretch>
            <a:fillRect/>
          </a:stretch>
        </p:blipFill>
        <p:spPr>
          <a:xfrm>
            <a:off x="807584" y="883157"/>
            <a:ext cx="3120191" cy="3120191"/>
          </a:xfrm>
          <a:prstGeom prst="rect">
            <a:avLst/>
          </a:prstGeom>
        </p:spPr>
      </p:pic>
      <p:sp>
        <p:nvSpPr>
          <p:cNvPr id="2" name="Titel 1">
            <a:extLst>
              <a:ext uri="{FF2B5EF4-FFF2-40B4-BE49-F238E27FC236}">
                <a16:creationId xmlns:a16="http://schemas.microsoft.com/office/drawing/2014/main" id="{D3FCE98B-C021-3478-FD1B-12C37A27630B}"/>
              </a:ext>
            </a:extLst>
          </p:cNvPr>
          <p:cNvSpPr>
            <a:spLocks noGrp="1"/>
          </p:cNvSpPr>
          <p:nvPr>
            <p:ph type="title"/>
          </p:nvPr>
        </p:nvSpPr>
        <p:spPr>
          <a:xfrm>
            <a:off x="279102" y="613295"/>
            <a:ext cx="4246462" cy="5431536"/>
          </a:xfrm>
        </p:spPr>
        <p:txBody>
          <a:bodyPr>
            <a:normAutofit/>
          </a:bodyPr>
          <a:lstStyle/>
          <a:p>
            <a:pPr algn="ctr"/>
            <a:r>
              <a:rPr lang="nl-NL" sz="4400" b="1" dirty="0" smtClean="0">
                <a:latin typeface="Bodoni MT" panose="02070603080606020203" pitchFamily="18" charset="0"/>
              </a:rPr>
              <a:t/>
            </a:r>
            <a:br>
              <a:rPr lang="nl-NL" sz="4400" b="1" dirty="0" smtClean="0">
                <a:latin typeface="Bodoni MT" panose="02070603080606020203" pitchFamily="18" charset="0"/>
              </a:rPr>
            </a:br>
            <a:r>
              <a:rPr lang="nl-NL" sz="4400" b="1" dirty="0">
                <a:latin typeface="Bodoni MT" panose="02070603080606020203" pitchFamily="18" charset="0"/>
              </a:rPr>
              <a:t/>
            </a:r>
            <a:br>
              <a:rPr lang="nl-NL" sz="4400" b="1" dirty="0">
                <a:latin typeface="Bodoni MT" panose="02070603080606020203" pitchFamily="18" charset="0"/>
              </a:rPr>
            </a:br>
            <a:r>
              <a:rPr lang="nl-NL" sz="4400" b="1" dirty="0" smtClean="0">
                <a:latin typeface="Bodoni MT" panose="02070603080606020203" pitchFamily="18" charset="0"/>
              </a:rPr>
              <a:t/>
            </a:r>
            <a:br>
              <a:rPr lang="nl-NL" sz="4400" b="1" dirty="0" smtClean="0">
                <a:latin typeface="Bodoni MT" panose="02070603080606020203" pitchFamily="18" charset="0"/>
              </a:rPr>
            </a:br>
            <a:r>
              <a:rPr lang="nl-NL" sz="4400" b="1" dirty="0">
                <a:latin typeface="Bodoni MT" panose="02070603080606020203" pitchFamily="18" charset="0"/>
              </a:rPr>
              <a:t/>
            </a:r>
            <a:br>
              <a:rPr lang="nl-NL" sz="4400" b="1" dirty="0">
                <a:latin typeface="Bodoni MT" panose="02070603080606020203" pitchFamily="18" charset="0"/>
              </a:rPr>
            </a:br>
            <a:r>
              <a:rPr lang="nl-NL" sz="3200" b="1" dirty="0" smtClean="0">
                <a:latin typeface="Bodoni MT" panose="02070603080606020203" pitchFamily="18" charset="0"/>
              </a:rPr>
              <a:t>Meer Praktijkondersteuners:</a:t>
            </a:r>
            <a:br>
              <a:rPr lang="nl-NL" sz="3200" b="1" dirty="0" smtClean="0">
                <a:latin typeface="Bodoni MT" panose="02070603080606020203" pitchFamily="18" charset="0"/>
              </a:rPr>
            </a:br>
            <a:r>
              <a:rPr lang="nl-NL" sz="3200" b="1" dirty="0" smtClean="0">
                <a:latin typeface="Bodoni MT" panose="02070603080606020203" pitchFamily="18" charset="0"/>
              </a:rPr>
              <a:t>Hoe dan?</a:t>
            </a:r>
            <a:endParaRPr lang="nl-NL" sz="3200" b="1" dirty="0">
              <a:latin typeface="Bodoni MT" panose="02070603080606020203" pitchFamily="18" charset="0"/>
            </a:endParaRPr>
          </a:p>
        </p:txBody>
      </p:sp>
      <p:sp>
        <p:nvSpPr>
          <p:cNvPr id="10" name="Rectangle 6">
            <a:extLst>
              <a:ext uri="{FF2B5EF4-FFF2-40B4-BE49-F238E27FC236}">
                <a16:creationId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5A065"/>
          </a:solidFill>
          <a:ln w="41275" cap="rnd">
            <a:solidFill>
              <a:srgbClr val="B5A0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16706EF-8F8F-CD36-1CE5-08B5FF5EEF47}"/>
              </a:ext>
            </a:extLst>
          </p:cNvPr>
          <p:cNvSpPr>
            <a:spLocks noGrp="1"/>
          </p:cNvSpPr>
          <p:nvPr>
            <p:ph idx="1"/>
          </p:nvPr>
        </p:nvSpPr>
        <p:spPr>
          <a:xfrm>
            <a:off x="5033818" y="369455"/>
            <a:ext cx="6316935" cy="6622471"/>
          </a:xfrm>
        </p:spPr>
        <p:txBody>
          <a:bodyPr anchor="ctr">
            <a:normAutofit/>
          </a:bodyPr>
          <a:lstStyle/>
          <a:p>
            <a:pPr>
              <a:lnSpc>
                <a:spcPct val="100000"/>
              </a:lnSpc>
            </a:pPr>
            <a:r>
              <a:rPr lang="nl-NL" dirty="0" smtClean="0">
                <a:latin typeface="Bodoni MT" panose="02070603080606020203" pitchFamily="18" charset="0"/>
              </a:rPr>
              <a:t>Het aantal b</a:t>
            </a:r>
            <a:r>
              <a:rPr lang="nl-NL" dirty="0" smtClean="0">
                <a:latin typeface="Bodoni MT" panose="02070603080606020203" pitchFamily="18" charset="0"/>
              </a:rPr>
              <a:t>etaalde opleidingsplaatsen vergroten;</a:t>
            </a:r>
          </a:p>
          <a:p>
            <a:pPr>
              <a:lnSpc>
                <a:spcPct val="100000"/>
              </a:lnSpc>
            </a:pPr>
            <a:r>
              <a:rPr lang="nl-NL" dirty="0" smtClean="0">
                <a:latin typeface="Bodoni MT" panose="02070603080606020203" pitchFamily="18" charset="0"/>
              </a:rPr>
              <a:t>Om- of bijscholing bij doktersassistenten/verpleegkundigen meer onder de aandacht brengen;</a:t>
            </a:r>
            <a:endParaRPr lang="nl-NL" dirty="0" smtClean="0">
              <a:latin typeface="Bodoni MT" panose="02070603080606020203" pitchFamily="18" charset="0"/>
            </a:endParaRPr>
          </a:p>
          <a:p>
            <a:pPr>
              <a:lnSpc>
                <a:spcPct val="100000"/>
              </a:lnSpc>
            </a:pPr>
            <a:r>
              <a:rPr lang="nl-NL" dirty="0" smtClean="0">
                <a:latin typeface="Bodoni MT" panose="02070603080606020203" pitchFamily="18" charset="0"/>
              </a:rPr>
              <a:t>Het beroep en de opleiding promoten;</a:t>
            </a:r>
          </a:p>
          <a:p>
            <a:pPr>
              <a:lnSpc>
                <a:spcPct val="100000"/>
              </a:lnSpc>
            </a:pPr>
            <a:r>
              <a:rPr lang="nl-NL" dirty="0" smtClean="0">
                <a:latin typeface="Bodoni MT" panose="02070603080606020203" pitchFamily="18" charset="0"/>
              </a:rPr>
              <a:t>Meer geld beschikbaar stellen om de </a:t>
            </a:r>
            <a:r>
              <a:rPr lang="nl-NL" dirty="0" err="1" smtClean="0">
                <a:latin typeface="Bodoni MT" panose="02070603080606020203" pitchFamily="18" charset="0"/>
              </a:rPr>
              <a:t>POH’s</a:t>
            </a:r>
            <a:r>
              <a:rPr lang="nl-NL" dirty="0" smtClean="0">
                <a:latin typeface="Bodoni MT" panose="02070603080606020203" pitchFamily="18" charset="0"/>
              </a:rPr>
              <a:t> te betalen.</a:t>
            </a:r>
          </a:p>
          <a:p>
            <a:pPr>
              <a:lnSpc>
                <a:spcPct val="100000"/>
              </a:lnSpc>
            </a:pPr>
            <a:endParaRPr lang="nl-NL" dirty="0">
              <a:latin typeface="Bodoni MT" panose="02070603080606020203" pitchFamily="18" charset="0"/>
            </a:endParaRPr>
          </a:p>
          <a:p>
            <a:pPr>
              <a:lnSpc>
                <a:spcPct val="100000"/>
              </a:lnSpc>
            </a:pPr>
            <a:endParaRPr lang="nl-NL" sz="1800" dirty="0"/>
          </a:p>
        </p:txBody>
      </p:sp>
    </p:spTree>
    <p:extLst>
      <p:ext uri="{BB962C8B-B14F-4D97-AF65-F5344CB8AC3E}">
        <p14:creationId xmlns:p14="http://schemas.microsoft.com/office/powerpoint/2010/main" val="673346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FCE98B-C021-3478-FD1B-12C37A27630B}"/>
              </a:ext>
            </a:extLst>
          </p:cNvPr>
          <p:cNvSpPr>
            <a:spLocks noGrp="1"/>
          </p:cNvSpPr>
          <p:nvPr>
            <p:ph type="title"/>
          </p:nvPr>
        </p:nvSpPr>
        <p:spPr>
          <a:xfrm>
            <a:off x="279102" y="548640"/>
            <a:ext cx="3981686" cy="3252290"/>
          </a:xfrm>
        </p:spPr>
        <p:txBody>
          <a:bodyPr>
            <a:normAutofit/>
          </a:bodyPr>
          <a:lstStyle/>
          <a:p>
            <a:r>
              <a:rPr lang="nl-NL" sz="3200" b="1" dirty="0" smtClean="0">
                <a:latin typeface="Bodoni MT" panose="02070603080606020203" pitchFamily="18" charset="0"/>
              </a:rPr>
              <a:t>Beslispunten </a:t>
            </a:r>
            <a:br>
              <a:rPr lang="nl-NL" sz="3200" b="1" dirty="0" smtClean="0">
                <a:latin typeface="Bodoni MT" panose="02070603080606020203" pitchFamily="18" charset="0"/>
              </a:rPr>
            </a:br>
            <a:r>
              <a:rPr lang="nl-NL" sz="3200" b="1" dirty="0" smtClean="0">
                <a:latin typeface="Bodoni MT" panose="02070603080606020203" pitchFamily="18" charset="0"/>
              </a:rPr>
              <a:t>over </a:t>
            </a:r>
            <a:br>
              <a:rPr lang="nl-NL" sz="3200" b="1" dirty="0" smtClean="0">
                <a:latin typeface="Bodoni MT" panose="02070603080606020203" pitchFamily="18" charset="0"/>
              </a:rPr>
            </a:br>
            <a:r>
              <a:rPr lang="nl-NL" sz="3200" b="1" dirty="0" smtClean="0">
                <a:latin typeface="Bodoni MT" panose="02070603080606020203" pitchFamily="18" charset="0"/>
              </a:rPr>
              <a:t>beschikbaarheid zorg:</a:t>
            </a:r>
            <a:endParaRPr lang="nl-NL" sz="3200" b="1" dirty="0">
              <a:latin typeface="Bodoni MT" panose="02070603080606020203" pitchFamily="18" charset="0"/>
            </a:endParaRPr>
          </a:p>
        </p:txBody>
      </p:sp>
      <p:sp>
        <p:nvSpPr>
          <p:cNvPr id="10" name="Rectangle 6">
            <a:extLst>
              <a:ext uri="{FF2B5EF4-FFF2-40B4-BE49-F238E27FC236}">
                <a16:creationId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5A065"/>
          </a:solidFill>
          <a:ln w="41275" cap="rnd">
            <a:solidFill>
              <a:srgbClr val="B5A0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16706EF-8F8F-CD36-1CE5-08B5FF5EEF47}"/>
              </a:ext>
            </a:extLst>
          </p:cNvPr>
          <p:cNvSpPr>
            <a:spLocks noGrp="1"/>
          </p:cNvSpPr>
          <p:nvPr>
            <p:ph idx="1"/>
          </p:nvPr>
        </p:nvSpPr>
        <p:spPr>
          <a:xfrm>
            <a:off x="5298595" y="369456"/>
            <a:ext cx="6052158" cy="6816436"/>
          </a:xfrm>
        </p:spPr>
        <p:txBody>
          <a:bodyPr anchor="ctr">
            <a:normAutofit/>
          </a:bodyPr>
          <a:lstStyle/>
          <a:p>
            <a:pPr>
              <a:lnSpc>
                <a:spcPct val="100000"/>
              </a:lnSpc>
            </a:pPr>
            <a:r>
              <a:rPr lang="nl-NL" dirty="0" smtClean="0">
                <a:latin typeface="Bodoni MT" panose="02070603080606020203" pitchFamily="18" charset="0"/>
              </a:rPr>
              <a:t>Zorgverzekeraars moeten meer budget beschikbaar stellen om   p</a:t>
            </a:r>
            <a:r>
              <a:rPr lang="nl-NL" dirty="0" smtClean="0">
                <a:latin typeface="Bodoni MT" panose="02070603080606020203" pitchFamily="18" charset="0"/>
              </a:rPr>
              <a:t>raktijkondersteuner(s) bij iedere huisarts mogelijk te maken;</a:t>
            </a:r>
            <a:br>
              <a:rPr lang="nl-NL" dirty="0" smtClean="0">
                <a:latin typeface="Bodoni MT" panose="02070603080606020203" pitchFamily="18" charset="0"/>
              </a:rPr>
            </a:br>
            <a:endParaRPr lang="nl-NL" dirty="0" smtClean="0">
              <a:latin typeface="Bodoni MT" panose="02070603080606020203" pitchFamily="18" charset="0"/>
            </a:endParaRPr>
          </a:p>
          <a:p>
            <a:pPr>
              <a:lnSpc>
                <a:spcPct val="100000"/>
              </a:lnSpc>
            </a:pPr>
            <a:r>
              <a:rPr lang="nl-NL" dirty="0" smtClean="0">
                <a:latin typeface="Bodoni MT" panose="02070603080606020203" pitchFamily="18" charset="0"/>
              </a:rPr>
              <a:t>Praktijkondersteuners moeten breed opgeleid zijn en korte lijnen hebben met gemeente, WMO en zorginstanties voor een juiste en snelle doorverwijzing.</a:t>
            </a:r>
          </a:p>
        </p:txBody>
      </p:sp>
      <p:pic>
        <p:nvPicPr>
          <p:cNvPr id="9" name="Afbeelding 8"/>
          <p:cNvPicPr>
            <a:picLocks noChangeAspect="1"/>
          </p:cNvPicPr>
          <p:nvPr/>
        </p:nvPicPr>
        <p:blipFill>
          <a:blip r:embed="rId2"/>
          <a:stretch>
            <a:fillRect/>
          </a:stretch>
        </p:blipFill>
        <p:spPr>
          <a:xfrm>
            <a:off x="316602" y="3632055"/>
            <a:ext cx="4363285" cy="2906533"/>
          </a:xfrm>
          <a:prstGeom prst="rect">
            <a:avLst/>
          </a:prstGeom>
        </p:spPr>
      </p:pic>
    </p:spTree>
    <p:extLst>
      <p:ext uri="{BB962C8B-B14F-4D97-AF65-F5344CB8AC3E}">
        <p14:creationId xmlns:p14="http://schemas.microsoft.com/office/powerpoint/2010/main" val="360560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28056-401F-93F1-3723-34C4A9AC3278}"/>
              </a:ext>
            </a:extLst>
          </p:cNvPr>
          <p:cNvSpPr>
            <a:spLocks noGrp="1"/>
          </p:cNvSpPr>
          <p:nvPr>
            <p:ph type="title"/>
          </p:nvPr>
        </p:nvSpPr>
        <p:spPr>
          <a:xfrm>
            <a:off x="838200" y="475528"/>
            <a:ext cx="10515600" cy="1325563"/>
          </a:xfrm>
        </p:spPr>
        <p:txBody>
          <a:bodyPr>
            <a:normAutofit fontScale="90000"/>
          </a:bodyPr>
          <a:lstStyle/>
          <a:p>
            <a:r>
              <a:rPr lang="en-US" dirty="0" smtClean="0"/>
              <a:t/>
            </a:r>
            <a:br>
              <a:rPr lang="en-US" dirty="0" smtClean="0"/>
            </a:br>
            <a:endParaRPr lang="en-US" dirty="0"/>
          </a:p>
        </p:txBody>
      </p:sp>
      <p:sp>
        <p:nvSpPr>
          <p:cNvPr id="5" name="Tijdelijke aanduiding voor inhoud 4"/>
          <p:cNvSpPr>
            <a:spLocks noGrp="1"/>
          </p:cNvSpPr>
          <p:nvPr>
            <p:ph idx="1"/>
          </p:nvPr>
        </p:nvSpPr>
        <p:spPr>
          <a:xfrm>
            <a:off x="838200" y="1801091"/>
            <a:ext cx="10430164" cy="4913745"/>
          </a:xfrm>
        </p:spPr>
        <p:txBody>
          <a:bodyPr>
            <a:normAutofit fontScale="92500"/>
          </a:bodyPr>
          <a:lstStyle/>
          <a:p>
            <a:pPr marL="0" indent="0">
              <a:buNone/>
            </a:pPr>
            <a:r>
              <a:rPr lang="nl-NL" dirty="0" smtClean="0">
                <a:latin typeface="Bodoni MT" panose="02070603080606020203" pitchFamily="18" charset="0"/>
              </a:rPr>
              <a:t>Voorstel verbetering b</a:t>
            </a:r>
            <a:r>
              <a:rPr lang="nl-NL" dirty="0" smtClean="0">
                <a:latin typeface="Bodoni MT" panose="02070603080606020203" pitchFamily="18" charset="0"/>
              </a:rPr>
              <a:t>eschikbaarheid</a:t>
            </a:r>
            <a:r>
              <a:rPr lang="nl-NL" dirty="0">
                <a:latin typeface="Bodoni MT" panose="02070603080606020203" pitchFamily="18" charset="0"/>
              </a:rPr>
              <a:t> </a:t>
            </a:r>
            <a:r>
              <a:rPr lang="nl-NL" dirty="0" smtClean="0">
                <a:latin typeface="Bodoni MT" panose="02070603080606020203" pitchFamily="18" charset="0"/>
              </a:rPr>
              <a:t>zorg:</a:t>
            </a:r>
            <a:br>
              <a:rPr lang="nl-NL" dirty="0" smtClean="0">
                <a:latin typeface="Bodoni MT" panose="02070603080606020203" pitchFamily="18" charset="0"/>
              </a:rPr>
            </a:br>
            <a:endParaRPr lang="nl-NL" dirty="0" smtClean="0">
              <a:latin typeface="Bodoni MT" panose="02070603080606020203" pitchFamily="18" charset="0"/>
            </a:endParaRPr>
          </a:p>
          <a:p>
            <a:pPr marL="0" indent="0">
              <a:buNone/>
            </a:pPr>
            <a:r>
              <a:rPr lang="nl-NL" sz="3200" b="1" dirty="0">
                <a:latin typeface="Bodoni MT" panose="02070603080606020203" pitchFamily="18" charset="0"/>
              </a:rPr>
              <a:t>2</a:t>
            </a:r>
            <a:r>
              <a:rPr lang="nl-NL" sz="3200" b="1" dirty="0" smtClean="0">
                <a:latin typeface="Bodoni MT" panose="02070603080606020203" pitchFamily="18" charset="0"/>
              </a:rPr>
              <a:t>.  Per gemeente wijkteams/buurtteams opzetten waar inwoners voor een breed pakket aan (zorg)vragen terecht kunnen.</a:t>
            </a:r>
          </a:p>
          <a:p>
            <a:pPr marL="0" indent="0">
              <a:buNone/>
            </a:pPr>
            <a:r>
              <a:rPr lang="nl-NL" i="1" dirty="0">
                <a:latin typeface="Bodoni MT" panose="02070603080606020203" pitchFamily="18" charset="0"/>
              </a:rPr>
              <a:t/>
            </a:r>
            <a:br>
              <a:rPr lang="nl-NL" i="1" dirty="0">
                <a:latin typeface="Bodoni MT" panose="02070603080606020203" pitchFamily="18" charset="0"/>
              </a:rPr>
            </a:br>
            <a:r>
              <a:rPr lang="nl-NL" sz="3000" i="1" dirty="0" smtClean="0">
                <a:latin typeface="Bodoni MT" panose="02070603080606020203" pitchFamily="18" charset="0"/>
              </a:rPr>
              <a:t>Door de toegankelijkheid van een wijkteam/buurtteam, dat dichter bij de burgers staat dan bijvoorbeeld een overheid, wordt voor inwoners de drempel lager om hulp of informatie te (durven) vragen.</a:t>
            </a:r>
            <a:endParaRPr lang="nl-NL" dirty="0" smtClean="0"/>
          </a:p>
        </p:txBody>
      </p:sp>
      <p:pic>
        <p:nvPicPr>
          <p:cNvPr id="4" name="Afbeelding 3"/>
          <p:cNvPicPr>
            <a:picLocks noChangeAspect="1"/>
          </p:cNvPicPr>
          <p:nvPr/>
        </p:nvPicPr>
        <p:blipFill>
          <a:blip r:embed="rId2"/>
          <a:stretch>
            <a:fillRect/>
          </a:stretch>
        </p:blipFill>
        <p:spPr>
          <a:xfrm>
            <a:off x="7259782" y="222250"/>
            <a:ext cx="3907991" cy="1412586"/>
          </a:xfrm>
          <a:prstGeom prst="rect">
            <a:avLst/>
          </a:prstGeom>
        </p:spPr>
      </p:pic>
    </p:spTree>
    <p:extLst>
      <p:ext uri="{BB962C8B-B14F-4D97-AF65-F5344CB8AC3E}">
        <p14:creationId xmlns:p14="http://schemas.microsoft.com/office/powerpoint/2010/main" val="2677379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p:cNvPicPr>
            <a:picLocks noChangeAspect="1"/>
          </p:cNvPicPr>
          <p:nvPr/>
        </p:nvPicPr>
        <p:blipFill>
          <a:blip r:embed="rId2"/>
          <a:stretch>
            <a:fillRect/>
          </a:stretch>
        </p:blipFill>
        <p:spPr>
          <a:xfrm>
            <a:off x="807584" y="883157"/>
            <a:ext cx="3120191" cy="3120191"/>
          </a:xfrm>
          <a:prstGeom prst="rect">
            <a:avLst/>
          </a:prstGeom>
        </p:spPr>
      </p:pic>
      <p:sp>
        <p:nvSpPr>
          <p:cNvPr id="2" name="Titel 1">
            <a:extLst>
              <a:ext uri="{FF2B5EF4-FFF2-40B4-BE49-F238E27FC236}">
                <a16:creationId xmlns:a16="http://schemas.microsoft.com/office/drawing/2014/main" id="{D3FCE98B-C021-3478-FD1B-12C37A27630B}"/>
              </a:ext>
            </a:extLst>
          </p:cNvPr>
          <p:cNvSpPr>
            <a:spLocks noGrp="1"/>
          </p:cNvSpPr>
          <p:nvPr>
            <p:ph type="title"/>
          </p:nvPr>
        </p:nvSpPr>
        <p:spPr>
          <a:xfrm>
            <a:off x="279102" y="613295"/>
            <a:ext cx="4246462" cy="5431536"/>
          </a:xfrm>
        </p:spPr>
        <p:txBody>
          <a:bodyPr>
            <a:normAutofit/>
          </a:bodyPr>
          <a:lstStyle/>
          <a:p>
            <a:pPr algn="ctr"/>
            <a:r>
              <a:rPr lang="nl-NL" sz="4400" b="1" dirty="0">
                <a:latin typeface="Bodoni MT" panose="02070603080606020203" pitchFamily="18" charset="0"/>
              </a:rPr>
              <a:t/>
            </a:r>
            <a:br>
              <a:rPr lang="nl-NL" sz="4400" b="1" dirty="0">
                <a:latin typeface="Bodoni MT" panose="02070603080606020203" pitchFamily="18" charset="0"/>
              </a:rPr>
            </a:br>
            <a:r>
              <a:rPr lang="nl-NL" sz="4400" b="1" dirty="0" smtClean="0">
                <a:latin typeface="Bodoni MT" panose="02070603080606020203" pitchFamily="18" charset="0"/>
              </a:rPr>
              <a:t/>
            </a:r>
            <a:br>
              <a:rPr lang="nl-NL" sz="4400" b="1" dirty="0" smtClean="0">
                <a:latin typeface="Bodoni MT" panose="02070603080606020203" pitchFamily="18" charset="0"/>
              </a:rPr>
            </a:br>
            <a:r>
              <a:rPr lang="nl-NL" sz="4400" b="1" dirty="0">
                <a:latin typeface="Bodoni MT" panose="02070603080606020203" pitchFamily="18" charset="0"/>
              </a:rPr>
              <a:t/>
            </a:r>
            <a:br>
              <a:rPr lang="nl-NL" sz="4400" b="1" dirty="0">
                <a:latin typeface="Bodoni MT" panose="02070603080606020203" pitchFamily="18" charset="0"/>
              </a:rPr>
            </a:br>
            <a:r>
              <a:rPr lang="nl-NL" sz="4400" b="1" dirty="0" smtClean="0">
                <a:latin typeface="Bodoni MT" panose="02070603080606020203" pitchFamily="18" charset="0"/>
              </a:rPr>
              <a:t/>
            </a:r>
            <a:br>
              <a:rPr lang="nl-NL" sz="4400" b="1" dirty="0" smtClean="0">
                <a:latin typeface="Bodoni MT" panose="02070603080606020203" pitchFamily="18" charset="0"/>
              </a:rPr>
            </a:br>
            <a:r>
              <a:rPr lang="nl-NL" sz="4400" b="1" dirty="0">
                <a:latin typeface="Bodoni MT" panose="02070603080606020203" pitchFamily="18" charset="0"/>
              </a:rPr>
              <a:t/>
            </a:r>
            <a:br>
              <a:rPr lang="nl-NL" sz="4400" b="1" dirty="0">
                <a:latin typeface="Bodoni MT" panose="02070603080606020203" pitchFamily="18" charset="0"/>
              </a:rPr>
            </a:br>
            <a:r>
              <a:rPr lang="nl-NL" sz="4400" b="1" dirty="0" smtClean="0">
                <a:latin typeface="Bodoni MT" panose="02070603080606020203" pitchFamily="18" charset="0"/>
              </a:rPr>
              <a:t/>
            </a:r>
            <a:br>
              <a:rPr lang="nl-NL" sz="4400" b="1" dirty="0" smtClean="0">
                <a:latin typeface="Bodoni MT" panose="02070603080606020203" pitchFamily="18" charset="0"/>
              </a:rPr>
            </a:br>
            <a:r>
              <a:rPr lang="nl-NL" sz="3200" b="1" dirty="0" smtClean="0">
                <a:latin typeface="Bodoni MT" panose="02070603080606020203" pitchFamily="18" charset="0"/>
              </a:rPr>
              <a:t>Meer Buurtteams:</a:t>
            </a:r>
            <a:br>
              <a:rPr lang="nl-NL" sz="3200" b="1" dirty="0" smtClean="0">
                <a:latin typeface="Bodoni MT" panose="02070603080606020203" pitchFamily="18" charset="0"/>
              </a:rPr>
            </a:br>
            <a:r>
              <a:rPr lang="nl-NL" sz="3200" b="1" dirty="0" smtClean="0">
                <a:latin typeface="Bodoni MT" panose="02070603080606020203" pitchFamily="18" charset="0"/>
              </a:rPr>
              <a:t>Hoe dan?</a:t>
            </a:r>
            <a:endParaRPr lang="nl-NL" sz="3200" b="1" dirty="0">
              <a:latin typeface="Bodoni MT" panose="02070603080606020203" pitchFamily="18" charset="0"/>
            </a:endParaRPr>
          </a:p>
        </p:txBody>
      </p:sp>
      <p:sp>
        <p:nvSpPr>
          <p:cNvPr id="10" name="Rectangle 6">
            <a:extLst>
              <a:ext uri="{FF2B5EF4-FFF2-40B4-BE49-F238E27FC236}">
                <a16:creationId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5A065"/>
          </a:solidFill>
          <a:ln w="41275" cap="rnd">
            <a:solidFill>
              <a:srgbClr val="B5A0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16706EF-8F8F-CD36-1CE5-08B5FF5EEF47}"/>
              </a:ext>
            </a:extLst>
          </p:cNvPr>
          <p:cNvSpPr>
            <a:spLocks noGrp="1"/>
          </p:cNvSpPr>
          <p:nvPr>
            <p:ph idx="1"/>
          </p:nvPr>
        </p:nvSpPr>
        <p:spPr>
          <a:xfrm>
            <a:off x="5033818" y="369456"/>
            <a:ext cx="6316935" cy="6206836"/>
          </a:xfrm>
        </p:spPr>
        <p:txBody>
          <a:bodyPr anchor="ctr">
            <a:normAutofit/>
          </a:bodyPr>
          <a:lstStyle/>
          <a:p>
            <a:pPr>
              <a:lnSpc>
                <a:spcPct val="100000"/>
              </a:lnSpc>
            </a:pPr>
            <a:r>
              <a:rPr lang="nl-NL" dirty="0" smtClean="0">
                <a:latin typeface="Bodoni MT" panose="02070603080606020203" pitchFamily="18" charset="0"/>
              </a:rPr>
              <a:t>Gemeenten moeten zorg dragen voor het oprichten en faciliteren van de buurtteams;</a:t>
            </a:r>
          </a:p>
          <a:p>
            <a:pPr>
              <a:lnSpc>
                <a:spcPct val="100000"/>
              </a:lnSpc>
            </a:pPr>
            <a:r>
              <a:rPr lang="nl-NL" dirty="0" smtClean="0">
                <a:latin typeface="Bodoni MT" panose="02070603080606020203" pitchFamily="18" charset="0"/>
              </a:rPr>
              <a:t>Gemeenten moeten actief vrijwilligers werven om in buurtteams actief te zijn;</a:t>
            </a:r>
          </a:p>
          <a:p>
            <a:pPr>
              <a:lnSpc>
                <a:spcPct val="100000"/>
              </a:lnSpc>
            </a:pPr>
            <a:r>
              <a:rPr lang="nl-NL" dirty="0" smtClean="0">
                <a:latin typeface="Bodoni MT" panose="02070603080606020203" pitchFamily="18" charset="0"/>
              </a:rPr>
              <a:t>Inwoners er op wijzen dat ze bij de buurtteams met hun vragen terecht kunnen.</a:t>
            </a:r>
            <a:r>
              <a:rPr lang="nl-NL" dirty="0" smtClean="0">
                <a:latin typeface="Bodoni MT" panose="02070603080606020203" pitchFamily="18" charset="0"/>
              </a:rPr>
              <a:t> </a:t>
            </a:r>
            <a:endParaRPr lang="nl-NL" dirty="0">
              <a:latin typeface="Bodoni MT" panose="02070603080606020203" pitchFamily="18" charset="0"/>
            </a:endParaRPr>
          </a:p>
          <a:p>
            <a:pPr>
              <a:lnSpc>
                <a:spcPct val="100000"/>
              </a:lnSpc>
            </a:pPr>
            <a:endParaRPr lang="nl-NL" sz="1800" dirty="0"/>
          </a:p>
        </p:txBody>
      </p:sp>
      <p:pic>
        <p:nvPicPr>
          <p:cNvPr id="7" name="Afbeelding 6"/>
          <p:cNvPicPr>
            <a:picLocks noChangeAspect="1"/>
          </p:cNvPicPr>
          <p:nvPr/>
        </p:nvPicPr>
        <p:blipFill>
          <a:blip r:embed="rId3"/>
          <a:stretch>
            <a:fillRect/>
          </a:stretch>
        </p:blipFill>
        <p:spPr>
          <a:xfrm>
            <a:off x="969819" y="613295"/>
            <a:ext cx="2957956" cy="3993241"/>
          </a:xfrm>
          <a:prstGeom prst="rect">
            <a:avLst/>
          </a:prstGeom>
        </p:spPr>
      </p:pic>
    </p:spTree>
    <p:extLst>
      <p:ext uri="{BB962C8B-B14F-4D97-AF65-F5344CB8AC3E}">
        <p14:creationId xmlns:p14="http://schemas.microsoft.com/office/powerpoint/2010/main" val="2155918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FCE98B-C021-3478-FD1B-12C37A27630B}"/>
              </a:ext>
            </a:extLst>
          </p:cNvPr>
          <p:cNvSpPr>
            <a:spLocks noGrp="1"/>
          </p:cNvSpPr>
          <p:nvPr>
            <p:ph type="title"/>
          </p:nvPr>
        </p:nvSpPr>
        <p:spPr>
          <a:xfrm>
            <a:off x="279102" y="548640"/>
            <a:ext cx="3981686" cy="3252290"/>
          </a:xfrm>
        </p:spPr>
        <p:txBody>
          <a:bodyPr>
            <a:normAutofit/>
          </a:bodyPr>
          <a:lstStyle/>
          <a:p>
            <a:r>
              <a:rPr lang="nl-NL" sz="3200" b="1" dirty="0" smtClean="0">
                <a:latin typeface="Bodoni MT" panose="02070603080606020203" pitchFamily="18" charset="0"/>
              </a:rPr>
              <a:t>Beslispunten over  buurtteams:</a:t>
            </a:r>
            <a:endParaRPr lang="nl-NL" sz="3200" b="1" dirty="0">
              <a:latin typeface="Bodoni MT" panose="02070603080606020203" pitchFamily="18" charset="0"/>
            </a:endParaRPr>
          </a:p>
        </p:txBody>
      </p:sp>
      <p:sp>
        <p:nvSpPr>
          <p:cNvPr id="10" name="Rectangle 6">
            <a:extLst>
              <a:ext uri="{FF2B5EF4-FFF2-40B4-BE49-F238E27FC236}">
                <a16:creationId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5A065"/>
          </a:solidFill>
          <a:ln w="41275" cap="rnd">
            <a:solidFill>
              <a:srgbClr val="B5A0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16706EF-8F8F-CD36-1CE5-08B5FF5EEF47}"/>
              </a:ext>
            </a:extLst>
          </p:cNvPr>
          <p:cNvSpPr>
            <a:spLocks noGrp="1"/>
          </p:cNvSpPr>
          <p:nvPr>
            <p:ph idx="1"/>
          </p:nvPr>
        </p:nvSpPr>
        <p:spPr>
          <a:xfrm>
            <a:off x="5298595" y="369456"/>
            <a:ext cx="6052158" cy="6816436"/>
          </a:xfrm>
        </p:spPr>
        <p:txBody>
          <a:bodyPr anchor="ctr">
            <a:normAutofit/>
          </a:bodyPr>
          <a:lstStyle/>
          <a:p>
            <a:pPr>
              <a:lnSpc>
                <a:spcPct val="100000"/>
              </a:lnSpc>
            </a:pPr>
            <a:r>
              <a:rPr lang="nl-NL" dirty="0" smtClean="0">
                <a:latin typeface="Bodoni MT" panose="02070603080606020203" pitchFamily="18" charset="0"/>
              </a:rPr>
              <a:t>Gemeenten moeten meer budget beschikbaar maken om buurtteams op te zetten</a:t>
            </a:r>
            <a:r>
              <a:rPr lang="nl-NL" dirty="0" smtClean="0">
                <a:latin typeface="Bodoni MT" panose="02070603080606020203" pitchFamily="18" charset="0"/>
              </a:rPr>
              <a:t>;</a:t>
            </a:r>
            <a:br>
              <a:rPr lang="nl-NL" dirty="0" smtClean="0">
                <a:latin typeface="Bodoni MT" panose="02070603080606020203" pitchFamily="18" charset="0"/>
              </a:rPr>
            </a:br>
            <a:endParaRPr lang="nl-NL" dirty="0" smtClean="0">
              <a:latin typeface="Bodoni MT" panose="02070603080606020203" pitchFamily="18" charset="0"/>
            </a:endParaRPr>
          </a:p>
          <a:p>
            <a:pPr>
              <a:lnSpc>
                <a:spcPct val="100000"/>
              </a:lnSpc>
            </a:pPr>
            <a:r>
              <a:rPr lang="nl-NL" dirty="0" smtClean="0">
                <a:latin typeface="Bodoni MT" panose="02070603080606020203" pitchFamily="18" charset="0"/>
              </a:rPr>
              <a:t>Doordat men ouderen langer zelfstandig wil laten zijn, kan een buurtteam niet ontbreken om te voorzien in allerlei hulpvragen.</a:t>
            </a:r>
            <a:endParaRPr lang="nl-NL" dirty="0" smtClean="0">
              <a:latin typeface="Bodoni MT" panose="02070603080606020203" pitchFamily="18" charset="0"/>
            </a:endParaRPr>
          </a:p>
        </p:txBody>
      </p:sp>
      <p:pic>
        <p:nvPicPr>
          <p:cNvPr id="11" name="Afbeelding 10"/>
          <p:cNvPicPr>
            <a:picLocks noChangeAspect="1"/>
          </p:cNvPicPr>
          <p:nvPr/>
        </p:nvPicPr>
        <p:blipFill>
          <a:blip r:embed="rId2"/>
          <a:stretch>
            <a:fillRect/>
          </a:stretch>
        </p:blipFill>
        <p:spPr>
          <a:xfrm>
            <a:off x="74435" y="3267859"/>
            <a:ext cx="4391020" cy="2906201"/>
          </a:xfrm>
          <a:prstGeom prst="rect">
            <a:avLst/>
          </a:prstGeom>
        </p:spPr>
      </p:pic>
    </p:spTree>
    <p:extLst>
      <p:ext uri="{BB962C8B-B14F-4D97-AF65-F5344CB8AC3E}">
        <p14:creationId xmlns:p14="http://schemas.microsoft.com/office/powerpoint/2010/main" val="1186511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yVTI">
  <a:themeElements>
    <a:clrScheme name="AnalogousFromLightSeed_2SEEDS">
      <a:dk1>
        <a:srgbClr val="000000"/>
      </a:dk1>
      <a:lt1>
        <a:srgbClr val="FFFFFF"/>
      </a:lt1>
      <a:dk2>
        <a:srgbClr val="393220"/>
      </a:dk2>
      <a:lt2>
        <a:srgbClr val="E2E4E8"/>
      </a:lt2>
      <a:accent1>
        <a:srgbClr val="B5A065"/>
      </a:accent1>
      <a:accent2>
        <a:srgbClr val="CC9479"/>
      </a:accent2>
      <a:accent3>
        <a:srgbClr val="9DA66D"/>
      </a:accent3>
      <a:accent4>
        <a:srgbClr val="62AFA0"/>
      </a:accent4>
      <a:accent5>
        <a:srgbClr val="62ACC1"/>
      </a:accent5>
      <a:accent6>
        <a:srgbClr val="7090C9"/>
      </a:accent6>
      <a:hlink>
        <a:srgbClr val="697BAE"/>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246</TotalTime>
  <Words>427</Words>
  <Application>Microsoft Office PowerPoint</Application>
  <PresentationFormat>Breedbeeld</PresentationFormat>
  <Paragraphs>35</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Bodoni MT</vt:lpstr>
      <vt:lpstr>Bradley Hand ITC</vt:lpstr>
      <vt:lpstr>The Hand Bold</vt:lpstr>
      <vt:lpstr>The Serif Hand Black</vt:lpstr>
      <vt:lpstr>SketchyVTI</vt:lpstr>
      <vt:lpstr>Beschikbaarheid   Team Beschikbaarhheid Zeeuws Burgerberaad  Zaterdag 3 juni 2023</vt:lpstr>
      <vt:lpstr>Beschikbaarheid</vt:lpstr>
      <vt:lpstr>Bevorderen beschikbaarheid zorg; 2 voorstellen:</vt:lpstr>
      <vt:lpstr> </vt:lpstr>
      <vt:lpstr>    Meer Praktijkondersteuners: Hoe dan?</vt:lpstr>
      <vt:lpstr>Beslispunten  over  beschikbaarheid zorg:</vt:lpstr>
      <vt:lpstr> </vt:lpstr>
      <vt:lpstr>      Meer Buurtteams: Hoe dan?</vt:lpstr>
      <vt:lpstr>Beslispunten over  buurtteams: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Beschikbaarheid</dc:title>
  <dc:creator>Henny Lengkeek</dc:creator>
  <cp:lastModifiedBy>Copper A.M. (Arjon)</cp:lastModifiedBy>
  <cp:revision>26</cp:revision>
  <dcterms:created xsi:type="dcterms:W3CDTF">2023-04-29T09:35:10Z</dcterms:created>
  <dcterms:modified xsi:type="dcterms:W3CDTF">2023-05-19T19:46:48Z</dcterms:modified>
</cp:coreProperties>
</file>