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3" r:id="rId5"/>
    <p:sldId id="258" r:id="rId6"/>
    <p:sldId id="259" r:id="rId7"/>
    <p:sldId id="260" r:id="rId8"/>
    <p:sldId id="257" r:id="rId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CBE50B-14AB-032E-F288-109D7A80D55C}" name="Gastgebruiker" initials="Ga" userId="S::urn:spo:anon#98a6fd94c5e774854f13ff1268aa4ee0d51c74e31a356babcfd85f632c6aeebd::" providerId="AD"/>
  <p188:author id="{4D6640B2-376C-4731-B061-5861B1EB8717}" name="Gastgebruiker" initials="Ga" userId="S::urn:spo:anon#38d60564608d802f4079c2a85fea41b796886895e7b6cb9b294fb66bb8e6f10c::" providerId="AD"/>
  <p188:author id="{0CB092C7-AE11-E17E-1384-3C50C85A0434}" name="Edwin Torn Broers" initials="ETB" userId="S::etb@soltegro.nl::a6722f88-c028-4fdc-80bf-e4e0c6d828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482C1-A965-4CEF-B9E7-A8071AE45A65}" v="195" dt="2023-05-24T18:42:29.475"/>
    <p1510:client id="{1F329561-2685-A240-1BEF-EF84305E8F74}" v="419" dt="2023-05-23T20:18:44.6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Torn Broers" userId="a6722f88-c028-4fdc-80bf-e4e0c6d82844" providerId="ADAL" clId="{607C0C37-FE1F-4D63-BCBA-856FC378C7C7}"/>
    <pc:docChg chg="modSld">
      <pc:chgData name="Edwin Torn Broers" userId="a6722f88-c028-4fdc-80bf-e4e0c6d82844" providerId="ADAL" clId="{607C0C37-FE1F-4D63-BCBA-856FC378C7C7}" dt="2023-05-24T19:06:54.416" v="13" actId="20577"/>
      <pc:docMkLst>
        <pc:docMk/>
      </pc:docMkLst>
      <pc:sldChg chg="delCm">
        <pc:chgData name="Edwin Torn Broers" userId="a6722f88-c028-4fdc-80bf-e4e0c6d82844" providerId="ADAL" clId="{607C0C37-FE1F-4D63-BCBA-856FC378C7C7}" dt="2023-05-24T18:56:42.510" v="2"/>
        <pc:sldMkLst>
          <pc:docMk/>
          <pc:sldMk cId="3096598180" sldId="258"/>
        </pc:sldMkLst>
        <pc:extLst>
          <p:ext xmlns:p="http://schemas.openxmlformats.org/presentationml/2006/main" uri="{D6D511B9-2390-475A-947B-AFAB55BFBCF1}">
            <pc226:cmChg xmlns:pc226="http://schemas.microsoft.com/office/powerpoint/2022/06/main/command" chg="del">
              <pc226:chgData name="Edwin Torn Broers" userId="a6722f88-c028-4fdc-80bf-e4e0c6d82844" providerId="ADAL" clId="{607C0C37-FE1F-4D63-BCBA-856FC378C7C7}" dt="2023-05-24T18:56:42.510" v="2"/>
              <pc2:cmMkLst xmlns:pc2="http://schemas.microsoft.com/office/powerpoint/2019/9/main/command">
                <pc:docMk/>
                <pc:sldMk cId="3096598180" sldId="258"/>
                <pc2:cmMk id="{11DFE942-C82B-486C-853D-BFB55DBEAD24}"/>
              </pc2:cmMkLst>
            </pc226:cmChg>
          </p:ext>
        </pc:extLst>
      </pc:sldChg>
      <pc:sldChg chg="delCm">
        <pc:chgData name="Edwin Torn Broers" userId="a6722f88-c028-4fdc-80bf-e4e0c6d82844" providerId="ADAL" clId="{607C0C37-FE1F-4D63-BCBA-856FC378C7C7}" dt="2023-05-24T18:56:46.078" v="4"/>
        <pc:sldMkLst>
          <pc:docMk/>
          <pc:sldMk cId="722328045" sldId="259"/>
        </pc:sldMkLst>
        <pc:extLst>
          <p:ext xmlns:p="http://schemas.openxmlformats.org/presentationml/2006/main" uri="{D6D511B9-2390-475A-947B-AFAB55BFBCF1}">
            <pc226:cmChg xmlns:pc226="http://schemas.microsoft.com/office/powerpoint/2022/06/main/command" chg="del">
              <pc226:chgData name="Edwin Torn Broers" userId="a6722f88-c028-4fdc-80bf-e4e0c6d82844" providerId="ADAL" clId="{607C0C37-FE1F-4D63-BCBA-856FC378C7C7}" dt="2023-05-24T18:56:46.078" v="4"/>
              <pc2:cmMkLst xmlns:pc2="http://schemas.microsoft.com/office/powerpoint/2019/9/main/command">
                <pc:docMk/>
                <pc:sldMk cId="722328045" sldId="259"/>
                <pc2:cmMk id="{EFCE2CAD-B1D3-4E18-A756-7C7EEBB9D355}"/>
              </pc2:cmMkLst>
            </pc226:cmChg>
            <pc226:cmChg xmlns:pc226="http://schemas.microsoft.com/office/powerpoint/2022/06/main/command" chg="del">
              <pc226:chgData name="Edwin Torn Broers" userId="a6722f88-c028-4fdc-80bf-e4e0c6d82844" providerId="ADAL" clId="{607C0C37-FE1F-4D63-BCBA-856FC378C7C7}" dt="2023-05-24T18:56:45.217" v="3"/>
              <pc2:cmMkLst xmlns:pc2="http://schemas.microsoft.com/office/powerpoint/2019/9/main/command">
                <pc:docMk/>
                <pc:sldMk cId="722328045" sldId="259"/>
                <pc2:cmMk id="{E55453E5-237F-4B8D-87F3-606F63A8A048}"/>
              </pc2:cmMkLst>
            </pc226:cmChg>
          </p:ext>
        </pc:extLst>
      </pc:sldChg>
      <pc:sldChg chg="delCm">
        <pc:chgData name="Edwin Torn Broers" userId="a6722f88-c028-4fdc-80bf-e4e0c6d82844" providerId="ADAL" clId="{607C0C37-FE1F-4D63-BCBA-856FC378C7C7}" dt="2023-05-24T18:56:49.442" v="5"/>
        <pc:sldMkLst>
          <pc:docMk/>
          <pc:sldMk cId="4050389216" sldId="260"/>
        </pc:sldMkLst>
        <pc:extLst>
          <p:ext xmlns:p="http://schemas.openxmlformats.org/presentationml/2006/main" uri="{D6D511B9-2390-475A-947B-AFAB55BFBCF1}">
            <pc226:cmChg xmlns:pc226="http://schemas.microsoft.com/office/powerpoint/2022/06/main/command" chg="del">
              <pc226:chgData name="Edwin Torn Broers" userId="a6722f88-c028-4fdc-80bf-e4e0c6d82844" providerId="ADAL" clId="{607C0C37-FE1F-4D63-BCBA-856FC378C7C7}" dt="2023-05-24T18:56:49.442" v="5"/>
              <pc2:cmMkLst xmlns:pc2="http://schemas.microsoft.com/office/powerpoint/2019/9/main/command">
                <pc:docMk/>
                <pc:sldMk cId="4050389216" sldId="260"/>
                <pc2:cmMk id="{EB25B235-FD7D-41F0-B1BA-B634BF5E305B}"/>
              </pc2:cmMkLst>
            </pc226:cmChg>
          </p:ext>
        </pc:extLst>
      </pc:sldChg>
      <pc:sldChg chg="modSp mod delCm">
        <pc:chgData name="Edwin Torn Broers" userId="a6722f88-c028-4fdc-80bf-e4e0c6d82844" providerId="ADAL" clId="{607C0C37-FE1F-4D63-BCBA-856FC378C7C7}" dt="2023-05-24T19:06:54.416" v="13" actId="20577"/>
        <pc:sldMkLst>
          <pc:docMk/>
          <pc:sldMk cId="676390924" sldId="268"/>
        </pc:sldMkLst>
        <pc:graphicFrameChg chg="modGraphic">
          <ac:chgData name="Edwin Torn Broers" userId="a6722f88-c028-4fdc-80bf-e4e0c6d82844" providerId="ADAL" clId="{607C0C37-FE1F-4D63-BCBA-856FC378C7C7}" dt="2023-05-24T19:06:54.416" v="13" actId="20577"/>
          <ac:graphicFrameMkLst>
            <pc:docMk/>
            <pc:sldMk cId="676390924" sldId="268"/>
            <ac:graphicFrameMk id="3" creationId="{77B1EFEC-BF66-7D76-E340-A7F64FBA4B7A}"/>
          </ac:graphicFrameMkLst>
        </pc:graphicFrameChg>
        <pc:extLst>
          <p:ext xmlns:p="http://schemas.openxmlformats.org/presentationml/2006/main" uri="{D6D511B9-2390-475A-947B-AFAB55BFBCF1}">
            <pc226:cmChg xmlns:pc226="http://schemas.microsoft.com/office/powerpoint/2022/06/main/command" chg="del">
              <pc226:chgData name="Edwin Torn Broers" userId="a6722f88-c028-4fdc-80bf-e4e0c6d82844" providerId="ADAL" clId="{607C0C37-FE1F-4D63-BCBA-856FC378C7C7}" dt="2023-05-24T18:56:35.808" v="0"/>
              <pc2:cmMkLst xmlns:pc2="http://schemas.microsoft.com/office/powerpoint/2019/9/main/command">
                <pc:docMk/>
                <pc:sldMk cId="676390924" sldId="268"/>
                <pc2:cmMk id="{220B24C4-8EBA-4A1E-A570-4621A23D4391}"/>
              </pc2:cmMkLst>
            </pc226:cmChg>
            <pc226:cmChg xmlns:pc226="http://schemas.microsoft.com/office/powerpoint/2022/06/main/command" chg="del">
              <pc226:chgData name="Edwin Torn Broers" userId="a6722f88-c028-4fdc-80bf-e4e0c6d82844" providerId="ADAL" clId="{607C0C37-FE1F-4D63-BCBA-856FC378C7C7}" dt="2023-05-24T18:56:37.039" v="1"/>
              <pc2:cmMkLst xmlns:pc2="http://schemas.microsoft.com/office/powerpoint/2019/9/main/command">
                <pc:docMk/>
                <pc:sldMk cId="676390924" sldId="268"/>
                <pc2:cmMk id="{648E5FD1-A0E2-47B5-BFF7-B3508F766C17}"/>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4650D-FF4D-E504-658A-58790F1FAA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EB1EFF1-9435-21D8-7780-0232A317D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C478A2-B5C6-0AC2-C269-89458B29E1C1}"/>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F703B643-D59B-8367-0548-9C3A7B007A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524960-BBDE-F38F-6C94-15E5520934B7}"/>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415438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20715-85D6-43E6-65BC-DBE2FEED51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354CAE-77ED-D39E-126B-2761D8750E7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AA2152-4AA1-E745-3239-50268A111AD4}"/>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628C9C9D-34F2-620B-79FB-F6375BA20E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EC3D71-D6F2-35F0-50BE-B44F18633B4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265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D37889-37E0-4029-0923-2A0451767FC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789D7A5-3404-6940-A846-6C623A4EA02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46D086-D06A-0A31-301D-03236D2CF275}"/>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FA39C905-64BD-894B-7313-C4D9F069F7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348A8F-459C-FE66-5559-FC440C63F30F}"/>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66828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F8606-F0DE-B36D-25D8-9CF69D8572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012208-5025-28C1-DDD2-9D4DFFA1485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1C2BD0-2638-0B09-6845-7854ADDCEB31}"/>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5527FF76-A554-F3A7-0F76-26D87D0A61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18BE77-3E78-4004-35EC-41AFCAD58EB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26876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C549E-9C79-CFAC-4D71-32C9B2C9BF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0C37C7-7775-DA51-359B-B8FC4BF48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CCA2DC-A34B-A848-3D32-7F50F803C43C}"/>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05EF9ED2-0B58-267C-BF53-EFB80BD38A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C868A2-5BEB-166E-CE4C-FEE1A4E32500}"/>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3959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BECDD-43D0-1226-CF43-7A523372DC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E4FEBC-138E-66C4-2495-13B405255FE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5C617A6-9431-4AD1-3498-C803039217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A65AEF-7152-1AD4-7D03-056E94B8D2A8}"/>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6" name="Tijdelijke aanduiding voor voettekst 5">
            <a:extLst>
              <a:ext uri="{FF2B5EF4-FFF2-40B4-BE49-F238E27FC236}">
                <a16:creationId xmlns:a16="http://schemas.microsoft.com/office/drawing/2014/main" id="{EC6574BD-9112-6CF5-1E9C-CAC034D5D5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02D474-10B3-34DE-B582-3C19EE9F3812}"/>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08785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BD1A3-1BA4-885B-C61B-494506B8B8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DC3E953-D150-CD62-7DD3-139A9AC25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08205D-BB12-51F6-ADC8-B81390FE16A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55C1DD-9393-EB35-89D9-2B0FBADE3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782856-E566-60CC-B383-0D24389F8B4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F613DE1-644E-9C44-7911-7B91CB5C7824}"/>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8" name="Tijdelijke aanduiding voor voettekst 7">
            <a:extLst>
              <a:ext uri="{FF2B5EF4-FFF2-40B4-BE49-F238E27FC236}">
                <a16:creationId xmlns:a16="http://schemas.microsoft.com/office/drawing/2014/main" id="{EC8F22A5-ABCA-3581-61B5-2D0C5570E8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7D1BB4-651D-0AF8-C48B-E9D831ACDEF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23371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51620-C2EB-3CAD-C772-A1CD5E4E76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57AEF0-A931-3BB2-DED4-4AD1047C9BB0}"/>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4" name="Tijdelijke aanduiding voor voettekst 3">
            <a:extLst>
              <a:ext uri="{FF2B5EF4-FFF2-40B4-BE49-F238E27FC236}">
                <a16:creationId xmlns:a16="http://schemas.microsoft.com/office/drawing/2014/main" id="{C9D4ED52-31BC-26BF-BF89-882914F781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95EE8B-1F08-C656-AA4F-2B7564527B01}"/>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18798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08CAB7-2B8F-1771-F6F5-5196AA14BA26}"/>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3" name="Tijdelijke aanduiding voor voettekst 2">
            <a:extLst>
              <a:ext uri="{FF2B5EF4-FFF2-40B4-BE49-F238E27FC236}">
                <a16:creationId xmlns:a16="http://schemas.microsoft.com/office/drawing/2014/main" id="{DF236E2F-8122-F052-57C1-AE105EA781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D4C81A-E8AE-8236-7661-3F6F96FF0C25}"/>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81954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F4E3A-CFD3-52D9-3347-E447BD4E43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7B7E84C-CA3C-264B-0C35-88F8F14A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4D0AACE-CFF0-C010-37A1-0B2AFA193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216D8E-55FC-BD4E-7572-A724092DCBBC}"/>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6" name="Tijdelijke aanduiding voor voettekst 5">
            <a:extLst>
              <a:ext uri="{FF2B5EF4-FFF2-40B4-BE49-F238E27FC236}">
                <a16:creationId xmlns:a16="http://schemas.microsoft.com/office/drawing/2014/main" id="{9F2219D8-BD7F-129E-01EB-9034B34570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888725-89B9-D1F3-45BF-8FE43578A70D}"/>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92073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06419-CD23-8843-5112-6D9E374D61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69512F-20BF-F673-4F16-13F121B9D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EAB3BC8-F6DE-185B-496B-3462C7689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28145A-2984-BD5E-E115-D5C241E987FE}"/>
              </a:ext>
            </a:extLst>
          </p:cNvPr>
          <p:cNvSpPr>
            <a:spLocks noGrp="1"/>
          </p:cNvSpPr>
          <p:nvPr>
            <p:ph type="dt" sz="half" idx="10"/>
          </p:nvPr>
        </p:nvSpPr>
        <p:spPr/>
        <p:txBody>
          <a:bodyPr/>
          <a:lstStyle/>
          <a:p>
            <a:fld id="{7CC363BC-E3F2-4C71-8034-E06DAF76E050}" type="datetimeFigureOut">
              <a:rPr lang="nl-NL" smtClean="0"/>
              <a:t>24-5-2023</a:t>
            </a:fld>
            <a:endParaRPr lang="nl-NL"/>
          </a:p>
        </p:txBody>
      </p:sp>
      <p:sp>
        <p:nvSpPr>
          <p:cNvPr id="6" name="Tijdelijke aanduiding voor voettekst 5">
            <a:extLst>
              <a:ext uri="{FF2B5EF4-FFF2-40B4-BE49-F238E27FC236}">
                <a16:creationId xmlns:a16="http://schemas.microsoft.com/office/drawing/2014/main" id="{2A419BD2-B606-BCFC-2518-E709167D26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A70461-D729-E53B-C9C5-BA3FA99E0BD2}"/>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295716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03F85E-9BA8-2275-99CF-E397C1B79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977CB1-F7CF-5F50-8BF0-D47BDF707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F3B59E-F82F-2799-DF0D-58AB88949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363BC-E3F2-4C71-8034-E06DAF76E050}" type="datetimeFigureOut">
              <a:rPr lang="nl-NL" smtClean="0"/>
              <a:t>24-5-2023</a:t>
            </a:fld>
            <a:endParaRPr lang="nl-NL"/>
          </a:p>
        </p:txBody>
      </p:sp>
      <p:sp>
        <p:nvSpPr>
          <p:cNvPr id="5" name="Tijdelijke aanduiding voor voettekst 4">
            <a:extLst>
              <a:ext uri="{FF2B5EF4-FFF2-40B4-BE49-F238E27FC236}">
                <a16:creationId xmlns:a16="http://schemas.microsoft.com/office/drawing/2014/main" id="{0F8CBD61-C27C-A16E-C726-C871030B0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53E1CE-21E4-42A6-326F-42E2DDA83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C1074-74B6-48C5-B9ED-7F2E339A90C1}" type="slidenum">
              <a:rPr lang="nl-NL" smtClean="0"/>
              <a:t>‹nr.›</a:t>
            </a:fld>
            <a:endParaRPr lang="nl-NL"/>
          </a:p>
        </p:txBody>
      </p:sp>
    </p:spTree>
    <p:extLst>
      <p:ext uri="{BB962C8B-B14F-4D97-AF65-F5344CB8AC3E}">
        <p14:creationId xmlns:p14="http://schemas.microsoft.com/office/powerpoint/2010/main" val="150324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3d render fluffy health robot">
            <a:extLst>
              <a:ext uri="{FF2B5EF4-FFF2-40B4-BE49-F238E27FC236}">
                <a16:creationId xmlns:a16="http://schemas.microsoft.com/office/drawing/2014/main" id="{C82F41C2-CA69-6D24-4827-9B65022A2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97" b="2755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3AAD240-75AA-CA12-826E-8B989F0F16F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cs typeface="Calibri Light"/>
              </a:rPr>
              <a:t>Werkgroep Innovatie</a:t>
            </a:r>
            <a:br>
              <a:rPr lang="nl-NL" sz="5200" dirty="0">
                <a:solidFill>
                  <a:srgbClr val="FFFFFF"/>
                </a:solidFill>
                <a:cs typeface="Calibri Light"/>
              </a:rPr>
            </a:br>
            <a:endParaRPr lang="nl-NL" sz="5200" dirty="0">
              <a:solidFill>
                <a:srgbClr val="FFFFFF"/>
              </a:solidFill>
            </a:endParaRPr>
          </a:p>
        </p:txBody>
      </p:sp>
    </p:spTree>
    <p:extLst>
      <p:ext uri="{BB962C8B-B14F-4D97-AF65-F5344CB8AC3E}">
        <p14:creationId xmlns:p14="http://schemas.microsoft.com/office/powerpoint/2010/main" val="342152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vak 4">
            <a:extLst>
              <a:ext uri="{FF2B5EF4-FFF2-40B4-BE49-F238E27FC236}">
                <a16:creationId xmlns:a16="http://schemas.microsoft.com/office/drawing/2014/main" id="{54E8C74C-EC0C-62B9-D497-E26D8CC210C0}"/>
              </a:ext>
            </a:extLst>
          </p:cNvPr>
          <p:cNvSpPr txBox="1"/>
          <p:nvPr/>
        </p:nvSpPr>
        <p:spPr>
          <a:xfrm>
            <a:off x="838199" y="1371600"/>
            <a:ext cx="5730551" cy="5151763"/>
          </a:xfrm>
          <a:prstGeom prst="rect">
            <a:avLst/>
          </a:prstGeom>
        </p:spPr>
        <p:txBody>
          <a:bodyPr vert="horz" lIns="91440" tIns="45720" rIns="91440" bIns="45720" rtlCol="0" anchor="t">
            <a:normAutofit/>
          </a:bodyPr>
          <a:lstStyle/>
          <a:p>
            <a:pPr marL="285750" indent="-285750" algn="l">
              <a:buFont typeface="Wingdings" panose="05000000000000000000" pitchFamily="2" charset="2"/>
              <a:buChar char="q"/>
            </a:pPr>
            <a:r>
              <a:rPr lang="nl-NL" dirty="0"/>
              <a:t>Innovatie met de focus op de mens. Technische innovatie is voor ons een gegeven. De goede inzet van technologie is belangrijker.</a:t>
            </a:r>
          </a:p>
          <a:p>
            <a:pPr marL="285750" indent="-285750">
              <a:buFont typeface="Wingdings" panose="05000000000000000000" pitchFamily="2" charset="2"/>
              <a:buChar char="q"/>
            </a:pPr>
            <a:r>
              <a:rPr lang="nl-NL" dirty="0"/>
              <a:t>Technologie moet een laagdrempelige toegang hebben en het eerste gebruik is gericht op het bouwen van vertrouwen.</a:t>
            </a:r>
          </a:p>
          <a:p>
            <a:pPr marL="285750" indent="-285750" algn="l">
              <a:buFont typeface="Wingdings" panose="05000000000000000000" pitchFamily="2" charset="2"/>
              <a:buChar char="q"/>
            </a:pPr>
            <a:r>
              <a:rPr lang="nl-NL" dirty="0"/>
              <a:t>De vernieuwing moet als meerwaarde ervaren worden door de gebruikers (zowel door de zorgprofessionals als de client). Het moet zo eenvoudig zijn dat beiden er blij van worden en er voordeel van ervaren.</a:t>
            </a:r>
            <a:endParaRPr lang="nl-NL" dirty="0">
              <a:cs typeface="Calibri"/>
            </a:endParaRPr>
          </a:p>
          <a:p>
            <a:pPr marL="285750" indent="-285750">
              <a:buFont typeface="Wingdings" panose="05000000000000000000" pitchFamily="2" charset="2"/>
              <a:buChar char="q"/>
            </a:pPr>
            <a:r>
              <a:rPr lang="nl-NL" dirty="0"/>
              <a:t>We gaan uit van een actieve rol voor de cliënt/burger.</a:t>
            </a:r>
          </a:p>
          <a:p>
            <a:pPr marL="285750" indent="-285750">
              <a:buFont typeface="Wingdings" panose="05000000000000000000" pitchFamily="2" charset="2"/>
              <a:buChar char="q"/>
            </a:pPr>
            <a:r>
              <a:rPr lang="nl-NL" dirty="0"/>
              <a:t>We richten ons op het voorkomen van zorg.</a:t>
            </a:r>
            <a:endParaRPr lang="nl-NL" dirty="0">
              <a:cs typeface="Calibri"/>
            </a:endParaRPr>
          </a:p>
          <a:p>
            <a:pPr marL="285750" indent="-285750">
              <a:buFont typeface="Wingdings" panose="05000000000000000000" pitchFamily="2" charset="2"/>
              <a:buChar char="q"/>
            </a:pPr>
            <a:r>
              <a:rPr lang="nl-NL" dirty="0">
                <a:cs typeface="Calibri"/>
              </a:rPr>
              <a:t>Innovatie, technologisch, sociaalmaatschappelijk of op individuele leefstijl, moet vooral leiden tot meer zelfredzaamheid en eigen regie over de eigen zorg.</a:t>
            </a:r>
          </a:p>
          <a:p>
            <a:pPr marL="285750" indent="-285750" algn="l">
              <a:buFont typeface="Wingdings" panose="05000000000000000000" pitchFamily="2" charset="2"/>
              <a:buChar char="q"/>
            </a:pPr>
            <a:endParaRPr lang="nl-NL" dirty="0"/>
          </a:p>
          <a:p>
            <a:pPr marL="285750" indent="-285750" algn="l">
              <a:buFont typeface="Wingdings" panose="05000000000000000000" pitchFamily="2" charset="2"/>
              <a:buChar char="q"/>
            </a:pPr>
            <a:endParaRPr lang="en-US" dirty="0"/>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6197082" cy="1036963"/>
          </a:xfrm>
          <a:prstGeom prst="rect">
            <a:avLst/>
          </a:prstGeom>
        </p:spPr>
        <p:txBody>
          <a:bodyPr vert="horz" lIns="91440" tIns="45720" rIns="91440" bIns="45720" rtlCol="0">
            <a:normAutofit fontScale="77500" lnSpcReduction="20000"/>
          </a:bodyPr>
          <a:lstStyle/>
          <a:p>
            <a:pPr>
              <a:lnSpc>
                <a:spcPct val="90000"/>
              </a:lnSpc>
              <a:spcAft>
                <a:spcPts val="600"/>
              </a:spcAft>
            </a:pPr>
            <a:r>
              <a:rPr lang="nl-NL" sz="7000" dirty="0"/>
              <a:t>Uitgangspunten</a:t>
            </a:r>
          </a:p>
          <a:p>
            <a:pPr>
              <a:lnSpc>
                <a:spcPct val="90000"/>
              </a:lnSpc>
              <a:spcAft>
                <a:spcPts val="600"/>
              </a:spcAft>
            </a:pPr>
            <a:r>
              <a:rPr lang="nl-NL" sz="2500" dirty="0"/>
              <a:t>De (geïnformeerde) mens</a:t>
            </a:r>
          </a:p>
        </p:txBody>
      </p:sp>
    </p:spTree>
    <p:extLst>
      <p:ext uri="{BB962C8B-B14F-4D97-AF65-F5344CB8AC3E}">
        <p14:creationId xmlns:p14="http://schemas.microsoft.com/office/powerpoint/2010/main" val="169389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3d render fluffy health robot">
            <a:extLst>
              <a:ext uri="{FF2B5EF4-FFF2-40B4-BE49-F238E27FC236}">
                <a16:creationId xmlns:a16="http://schemas.microsoft.com/office/drawing/2014/main" id="{790B7A74-CF22-33C0-4FFD-8603E26818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5" r="4628"/>
          <a:stretch/>
        </p:blipFill>
        <p:spPr bwMode="auto">
          <a:xfrm>
            <a:off x="6599118" y="10"/>
            <a:ext cx="559288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DB221F57-9344-CFBA-83FD-4E2FF994F25F}"/>
              </a:ext>
            </a:extLst>
          </p:cNvPr>
          <p:cNvSpPr txBox="1"/>
          <p:nvPr/>
        </p:nvSpPr>
        <p:spPr>
          <a:xfrm>
            <a:off x="497007" y="92170"/>
            <a:ext cx="9118181" cy="1807305"/>
          </a:xfrm>
          <a:prstGeom prst="rect">
            <a:avLst/>
          </a:prstGeom>
        </p:spPr>
        <p:txBody>
          <a:bodyPr vert="horz" lIns="91440" tIns="45720" rIns="91440" bIns="45720" rtlCol="0" anchor="ctr">
            <a:normAutofit/>
          </a:bodyPr>
          <a:lstStyle/>
          <a:p>
            <a:pPr>
              <a:lnSpc>
                <a:spcPct val="90000"/>
              </a:lnSpc>
              <a:spcBef>
                <a:spcPct val="0"/>
              </a:spcBef>
            </a:pPr>
            <a:r>
              <a:rPr lang="en-US" sz="4400" b="1" dirty="0" err="1">
                <a:latin typeface="+mj-lt"/>
                <a:ea typeface="+mj-ea"/>
                <a:cs typeface="+mj-cs"/>
              </a:rPr>
              <a:t>Beslispunten</a:t>
            </a:r>
            <a:r>
              <a:rPr lang="en-US" sz="4400" b="1" dirty="0">
                <a:latin typeface="+mj-lt"/>
                <a:ea typeface="+mj-ea"/>
                <a:cs typeface="+mj-cs"/>
              </a:rPr>
              <a:t> </a:t>
            </a:r>
            <a:r>
              <a:rPr lang="nl-NL" sz="4400" b="1" dirty="0">
                <a:latin typeface="+mj-lt"/>
                <a:ea typeface="+mj-ea"/>
                <a:cs typeface="+mj-cs"/>
              </a:rPr>
              <a:t>werkgroep</a:t>
            </a:r>
            <a:r>
              <a:rPr lang="en-US" sz="4400" b="1" dirty="0">
                <a:latin typeface="+mj-lt"/>
                <a:ea typeface="+mj-ea"/>
                <a:cs typeface="+mj-cs"/>
              </a:rPr>
              <a:t> innovatie:</a:t>
            </a:r>
            <a:endParaRPr lang="en-US" sz="4400" dirty="0">
              <a:latin typeface="+mj-lt"/>
              <a:ea typeface="+mj-ea"/>
              <a:cs typeface="+mj-cs"/>
            </a:endParaRPr>
          </a:p>
          <a:p>
            <a:pPr>
              <a:lnSpc>
                <a:spcPct val="90000"/>
              </a:lnSpc>
              <a:spcBef>
                <a:spcPct val="0"/>
              </a:spcBef>
              <a:spcAft>
                <a:spcPts val="600"/>
              </a:spcAft>
            </a:pPr>
            <a:endParaRPr lang="en-US" sz="4400" dirty="0">
              <a:latin typeface="+mj-lt"/>
              <a:ea typeface="+mj-ea"/>
              <a:cs typeface="+mj-cs"/>
            </a:endParaRPr>
          </a:p>
        </p:txBody>
      </p:sp>
      <p:graphicFrame>
        <p:nvGraphicFramePr>
          <p:cNvPr id="4" name="Tabel 4">
            <a:extLst>
              <a:ext uri="{FF2B5EF4-FFF2-40B4-BE49-F238E27FC236}">
                <a16:creationId xmlns:a16="http://schemas.microsoft.com/office/drawing/2014/main" id="{C2A0BE60-2D68-ED76-53CF-B68AA9D0604D}"/>
              </a:ext>
            </a:extLst>
          </p:cNvPr>
          <p:cNvGraphicFramePr>
            <a:graphicFrameLocks noGrp="1"/>
          </p:cNvGraphicFramePr>
          <p:nvPr>
            <p:extLst>
              <p:ext uri="{D42A27DB-BD31-4B8C-83A1-F6EECF244321}">
                <p14:modId xmlns:p14="http://schemas.microsoft.com/office/powerpoint/2010/main" val="3970947941"/>
              </p:ext>
            </p:extLst>
          </p:nvPr>
        </p:nvGraphicFramePr>
        <p:xfrm>
          <a:off x="645316" y="900572"/>
          <a:ext cx="5461518" cy="2352040"/>
        </p:xfrm>
        <a:graphic>
          <a:graphicData uri="http://schemas.openxmlformats.org/drawingml/2006/table">
            <a:tbl>
              <a:tblPr firstRow="1" bandRow="1">
                <a:effectLst>
                  <a:outerShdw blurRad="50800" dist="38100" dir="2700000" algn="tl" rotWithShape="0">
                    <a:prstClr val="black">
                      <a:alpha val="40000"/>
                    </a:prstClr>
                  </a:outerShdw>
                </a:effectLst>
                <a:tableStyleId>{3C2FFA5D-87B4-456A-9821-1D502468CF0F}</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en-US" sz="1400" dirty="0"/>
                        <a:t>Zurge voe Merrege</a:t>
                      </a:r>
                      <a:endParaRPr lang="nl-NL" sz="1400" dirty="0"/>
                    </a:p>
                  </a:txBody>
                  <a:tcPr/>
                </a:tc>
                <a:extLst>
                  <a:ext uri="{0D108BD9-81ED-4DB2-BD59-A6C34878D82A}">
                    <a16:rowId xmlns:a16="http://schemas.microsoft.com/office/drawing/2014/main" val="2758060976"/>
                  </a:ext>
                </a:extLst>
              </a:tr>
              <a:tr h="370840">
                <a:tc gridSpan="2">
                  <a:txBody>
                    <a:bodyPr/>
                    <a:lstStyle/>
                    <a:p>
                      <a:r>
                        <a:rPr lang="nl-NL" sz="1400" dirty="0"/>
                        <a:t>Voorstel</a:t>
                      </a:r>
                    </a:p>
                  </a:txBody>
                  <a:tcPr/>
                </a:tc>
                <a:tc hMerge="1">
                  <a:txBody>
                    <a:bodyPr/>
                    <a:lstStyle/>
                    <a:p>
                      <a:endParaRPr lang="nl-NL"/>
                    </a:p>
                  </a:txBody>
                  <a:tcPr/>
                </a:tc>
                <a:tc>
                  <a:txBody>
                    <a:bodyPr/>
                    <a:lstStyle/>
                    <a:p>
                      <a:r>
                        <a:rPr lang="nl-NL" sz="1400" dirty="0"/>
                        <a:t>Zorgbeurs om potentiële vraag en aanbod bij elkaar te brengen en om kennis te maken met (technologische) veranderingen in de zorgsector, nu en in de toekomst.</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en-US" sz="1400" dirty="0"/>
                        <a:t>Organiseer </a:t>
                      </a:r>
                      <a:r>
                        <a:rPr lang="en-US" sz="1400" dirty="0" err="1"/>
                        <a:t>een</a:t>
                      </a:r>
                      <a:r>
                        <a:rPr lang="en-US" sz="1400" dirty="0"/>
                        <a:t> </a:t>
                      </a:r>
                      <a:r>
                        <a:rPr lang="en-US" sz="1400" dirty="0" err="1"/>
                        <a:t>jaarlijkse</a:t>
                      </a:r>
                      <a:r>
                        <a:rPr lang="en-US" sz="1400" dirty="0"/>
                        <a:t> </a:t>
                      </a:r>
                      <a:r>
                        <a:rPr lang="en-US" sz="1400" dirty="0" err="1"/>
                        <a:t>beurs</a:t>
                      </a:r>
                      <a:r>
                        <a:rPr lang="en-US" sz="1400" dirty="0"/>
                        <a:t> </a:t>
                      </a:r>
                      <a:r>
                        <a:rPr lang="en-US" sz="1400" dirty="0" err="1"/>
                        <a:t>voor</a:t>
                      </a:r>
                      <a:r>
                        <a:rPr lang="en-US" sz="1400" dirty="0"/>
                        <a:t> </a:t>
                      </a:r>
                      <a:r>
                        <a:rPr lang="en-US" sz="1400" dirty="0" err="1"/>
                        <a:t>een</a:t>
                      </a:r>
                      <a:r>
                        <a:rPr lang="en-US" sz="1400" dirty="0"/>
                        <a:t> </a:t>
                      </a:r>
                      <a:r>
                        <a:rPr lang="en-US" sz="1400" dirty="0" err="1"/>
                        <a:t>periode</a:t>
                      </a:r>
                      <a:r>
                        <a:rPr lang="en-US" sz="1400" dirty="0"/>
                        <a:t> van </a:t>
                      </a:r>
                      <a:r>
                        <a:rPr lang="en-US" sz="1400" dirty="0" err="1"/>
                        <a:t>minimaal</a:t>
                      </a:r>
                      <a:r>
                        <a:rPr lang="en-US" sz="1400" dirty="0"/>
                        <a:t> 3 </a:t>
                      </a:r>
                      <a:r>
                        <a:rPr lang="en-US" sz="1400" dirty="0" err="1"/>
                        <a:t>jaar</a:t>
                      </a:r>
                      <a:endParaRPr lang="nl-NL" sz="1400" dirty="0"/>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Organiseer vervoer voor doelgroepen die hier behoefte aan hebben</a:t>
                      </a:r>
                    </a:p>
                  </a:txBody>
                  <a:tcPr/>
                </a:tc>
                <a:extLst>
                  <a:ext uri="{0D108BD9-81ED-4DB2-BD59-A6C34878D82A}">
                    <a16:rowId xmlns:a16="http://schemas.microsoft.com/office/drawing/2014/main" val="2637818474"/>
                  </a:ext>
                </a:extLst>
              </a:tr>
            </a:tbl>
          </a:graphicData>
        </a:graphic>
      </p:graphicFrame>
      <p:graphicFrame>
        <p:nvGraphicFramePr>
          <p:cNvPr id="7" name="Tabel 6">
            <a:extLst>
              <a:ext uri="{FF2B5EF4-FFF2-40B4-BE49-F238E27FC236}">
                <a16:creationId xmlns:a16="http://schemas.microsoft.com/office/drawing/2014/main" id="{1AD3E8C2-BA79-4891-F403-853F3199CC7D}"/>
              </a:ext>
            </a:extLst>
          </p:cNvPr>
          <p:cNvGraphicFramePr>
            <a:graphicFrameLocks noGrp="1"/>
          </p:cNvGraphicFramePr>
          <p:nvPr>
            <p:extLst>
              <p:ext uri="{D42A27DB-BD31-4B8C-83A1-F6EECF244321}">
                <p14:modId xmlns:p14="http://schemas.microsoft.com/office/powerpoint/2010/main" val="3597589703"/>
              </p:ext>
            </p:extLst>
          </p:nvPr>
        </p:nvGraphicFramePr>
        <p:xfrm>
          <a:off x="645316" y="3373825"/>
          <a:ext cx="5483186" cy="3362958"/>
        </p:xfrm>
        <a:graphic>
          <a:graphicData uri="http://schemas.openxmlformats.org/drawingml/2006/table">
            <a:tbl>
              <a:tblPr firstRow="1" bandRow="1">
                <a:effectLst>
                  <a:outerShdw blurRad="50800" dist="38100" dir="2700000" algn="tl" rotWithShape="0">
                    <a:prstClr val="black">
                      <a:alpha val="40000"/>
                    </a:prstClr>
                  </a:outerShdw>
                </a:effectLst>
                <a:tableStyleId>{775DCB02-9BB8-47FD-8907-85C794F793BA}</a:tableStyleId>
              </a:tblPr>
              <a:tblGrid>
                <a:gridCol w="1203649">
                  <a:extLst>
                    <a:ext uri="{9D8B030D-6E8A-4147-A177-3AD203B41FA5}">
                      <a16:colId xmlns:a16="http://schemas.microsoft.com/office/drawing/2014/main" val="1301714860"/>
                    </a:ext>
                  </a:extLst>
                </a:gridCol>
                <a:gridCol w="208280">
                  <a:extLst>
                    <a:ext uri="{9D8B030D-6E8A-4147-A177-3AD203B41FA5}">
                      <a16:colId xmlns:a16="http://schemas.microsoft.com/office/drawing/2014/main" val="565834418"/>
                    </a:ext>
                  </a:extLst>
                </a:gridCol>
                <a:gridCol w="4071257">
                  <a:extLst>
                    <a:ext uri="{9D8B030D-6E8A-4147-A177-3AD203B41FA5}">
                      <a16:colId xmlns:a16="http://schemas.microsoft.com/office/drawing/2014/main" val="3948813842"/>
                    </a:ext>
                  </a:extLst>
                </a:gridCol>
              </a:tblGrid>
              <a:tr h="350308">
                <a:tc gridSpan="2">
                  <a:txBody>
                    <a:bodyPr/>
                    <a:lstStyle/>
                    <a:p>
                      <a:r>
                        <a:rPr lang="nl-NL" sz="1400" dirty="0"/>
                        <a:t>Onderwerp</a:t>
                      </a:r>
                    </a:p>
                  </a:txBody>
                  <a:tcPr/>
                </a:tc>
                <a:tc hMerge="1">
                  <a:txBody>
                    <a:bodyPr/>
                    <a:lstStyle/>
                    <a:p>
                      <a:endParaRPr lang="nl-NL"/>
                    </a:p>
                  </a:txBody>
                  <a:tcPr/>
                </a:tc>
                <a:tc>
                  <a:txBody>
                    <a:bodyPr/>
                    <a:lstStyle/>
                    <a:p>
                      <a:r>
                        <a:rPr lang="en-US" sz="1400" dirty="0" err="1"/>
                        <a:t>Toetspanel</a:t>
                      </a:r>
                      <a:r>
                        <a:rPr lang="en-US" sz="1400" dirty="0"/>
                        <a:t> Zorg &amp; </a:t>
                      </a:r>
                      <a:r>
                        <a:rPr lang="en-US" sz="1400" dirty="0" err="1"/>
                        <a:t>Technologie</a:t>
                      </a:r>
                      <a:endParaRPr lang="nl-NL" sz="1400" dirty="0"/>
                    </a:p>
                  </a:txBody>
                  <a:tcPr/>
                </a:tc>
                <a:extLst>
                  <a:ext uri="{0D108BD9-81ED-4DB2-BD59-A6C34878D82A}">
                    <a16:rowId xmlns:a16="http://schemas.microsoft.com/office/drawing/2014/main" val="2758060976"/>
                  </a:ext>
                </a:extLst>
              </a:tr>
              <a:tr h="1331171">
                <a:tc gridSpan="2">
                  <a:txBody>
                    <a:bodyPr/>
                    <a:lstStyle/>
                    <a:p>
                      <a:r>
                        <a:rPr lang="nl-NL" sz="1400" dirty="0"/>
                        <a:t>Voorstel</a:t>
                      </a:r>
                    </a:p>
                  </a:txBody>
                  <a:tcPr/>
                </a:tc>
                <a:tc h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Installeer een </a:t>
                      </a:r>
                      <a:r>
                        <a:rPr lang="nl-NL" sz="1400" dirty="0" err="1"/>
                        <a:t>toetspanel</a:t>
                      </a:r>
                      <a:r>
                        <a:rPr lang="nl-NL" sz="1400" dirty="0"/>
                        <a:t> zorg &amp; technologie. Deze bestaat uit zorgprofessionals van de werkvloer en burgers en heeft als doel om Innovatie en technische vernieuwingen te beoordelen vanuit het gebruikersperspectief.</a:t>
                      </a:r>
                    </a:p>
                  </a:txBody>
                  <a:tcPr/>
                </a:tc>
                <a:extLst>
                  <a:ext uri="{0D108BD9-81ED-4DB2-BD59-A6C34878D82A}">
                    <a16:rowId xmlns:a16="http://schemas.microsoft.com/office/drawing/2014/main" val="3508581698"/>
                  </a:ext>
                </a:extLst>
              </a:tr>
              <a:tr h="350308">
                <a:tc>
                  <a:txBody>
                    <a:bodyPr/>
                    <a:lstStyle/>
                    <a:p>
                      <a:r>
                        <a:rPr lang="nl-NL" sz="1400" dirty="0"/>
                        <a:t>Beslispunt</a:t>
                      </a:r>
                    </a:p>
                  </a:txBody>
                  <a:tcPr/>
                </a:tc>
                <a:tc>
                  <a:txBody>
                    <a:bodyPr/>
                    <a:lstStyle/>
                    <a:p>
                      <a:pPr algn="ctr"/>
                      <a:r>
                        <a:rPr lang="nl-NL" sz="1400" dirty="0"/>
                        <a:t>1</a:t>
                      </a:r>
                    </a:p>
                  </a:txBody>
                  <a:tcPr/>
                </a:tc>
                <a:tc>
                  <a:txBody>
                    <a:bodyPr/>
                    <a:lstStyle/>
                    <a:p>
                      <a:r>
                        <a:rPr lang="nl-NL" sz="1400" dirty="0"/>
                        <a:t>Installeer een </a:t>
                      </a:r>
                      <a:r>
                        <a:rPr lang="nl-NL" sz="1400" dirty="0" err="1"/>
                        <a:t>toetspanel</a:t>
                      </a:r>
                      <a:r>
                        <a:rPr lang="nl-NL" sz="1400" dirty="0"/>
                        <a:t> voor technologie in de zorg.</a:t>
                      </a:r>
                    </a:p>
                  </a:txBody>
                  <a:tcPr/>
                </a:tc>
                <a:extLst>
                  <a:ext uri="{0D108BD9-81ED-4DB2-BD59-A6C34878D82A}">
                    <a16:rowId xmlns:a16="http://schemas.microsoft.com/office/drawing/2014/main" val="3140244299"/>
                  </a:ext>
                </a:extLst>
              </a:tr>
              <a:tr h="1331171">
                <a:tc>
                  <a:txBody>
                    <a:bodyPr/>
                    <a:lstStyle/>
                    <a:p>
                      <a:endParaRPr lang="nl-NL" sz="1400" dirty="0"/>
                    </a:p>
                  </a:txBody>
                  <a:tcPr/>
                </a:tc>
                <a:tc>
                  <a:txBody>
                    <a:bodyPr/>
                    <a:lstStyle/>
                    <a:p>
                      <a:pPr algn="ctr"/>
                      <a:r>
                        <a:rPr lang="nl-NL"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Het panel beoordeelt technologische vernieuwingen die door </a:t>
                      </a:r>
                      <a:r>
                        <a:rPr lang="nl-NL" sz="1400" dirty="0" err="1"/>
                        <a:t>zorgverlenende</a:t>
                      </a:r>
                      <a:r>
                        <a:rPr lang="nl-NL" sz="1400" dirty="0"/>
                        <a:t> instanties worden voorgesteld, voordat ze worden ingevoerd. En kan wijzigingen voorstellen.</a:t>
                      </a:r>
                    </a:p>
                    <a:p>
                      <a:endParaRPr lang="nl-NL" sz="1400" dirty="0"/>
                    </a:p>
                  </a:txBody>
                  <a:tcPr/>
                </a:tc>
                <a:extLst>
                  <a:ext uri="{0D108BD9-81ED-4DB2-BD59-A6C34878D82A}">
                    <a16:rowId xmlns:a16="http://schemas.microsoft.com/office/drawing/2014/main" val="66723338"/>
                  </a:ext>
                </a:extLst>
              </a:tr>
            </a:tbl>
          </a:graphicData>
        </a:graphic>
      </p:graphicFrame>
      <p:graphicFrame>
        <p:nvGraphicFramePr>
          <p:cNvPr id="2" name="Tabel 4">
            <a:extLst>
              <a:ext uri="{FF2B5EF4-FFF2-40B4-BE49-F238E27FC236}">
                <a16:creationId xmlns:a16="http://schemas.microsoft.com/office/drawing/2014/main" id="{82663696-E9CF-B376-262C-E790D73307FA}"/>
              </a:ext>
            </a:extLst>
          </p:cNvPr>
          <p:cNvGraphicFramePr>
            <a:graphicFrameLocks noGrp="1"/>
          </p:cNvGraphicFramePr>
          <p:nvPr>
            <p:extLst>
              <p:ext uri="{D42A27DB-BD31-4B8C-83A1-F6EECF244321}">
                <p14:modId xmlns:p14="http://schemas.microsoft.com/office/powerpoint/2010/main" val="2273714094"/>
              </p:ext>
            </p:extLst>
          </p:nvPr>
        </p:nvGraphicFramePr>
        <p:xfrm>
          <a:off x="6393931" y="900572"/>
          <a:ext cx="5461518" cy="2352040"/>
        </p:xfrm>
        <a:graphic>
          <a:graphicData uri="http://schemas.openxmlformats.org/drawingml/2006/table">
            <a:tbl>
              <a:tblPr firstRow="1" bandRow="1">
                <a:effectLst>
                  <a:outerShdw blurRad="50800" dist="38100" dir="2700000" algn="tl" rotWithShape="0">
                    <a:prstClr val="black">
                      <a:alpha val="40000"/>
                    </a:prstClr>
                  </a:outerShdw>
                </a:effectLst>
                <a:tableStyleId>{284E427A-3D55-4303-BF80-6455036E1DE7}</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nl-NL" sz="1400" dirty="0"/>
                        <a:t>Zeeland Beweegt Samen</a:t>
                      </a:r>
                    </a:p>
                  </a:txBody>
                  <a:tcPr/>
                </a:tc>
                <a:extLst>
                  <a:ext uri="{0D108BD9-81ED-4DB2-BD59-A6C34878D82A}">
                    <a16:rowId xmlns:a16="http://schemas.microsoft.com/office/drawing/2014/main" val="2758060976"/>
                  </a:ext>
                </a:extLst>
              </a:tr>
              <a:tr h="370840">
                <a:tc gridSpan="2">
                  <a:txBody>
                    <a:bodyPr/>
                    <a:lstStyle/>
                    <a:p>
                      <a:r>
                        <a:rPr lang="nl-NL" sz="1400" dirty="0"/>
                        <a:t>Voorstel</a:t>
                      </a:r>
                    </a:p>
                  </a:txBody>
                  <a:tcPr/>
                </a:tc>
                <a:tc hMerge="1">
                  <a:txBody>
                    <a:bodyPr/>
                    <a:lstStyle/>
                    <a:p>
                      <a:endParaRPr lang="nl-NL"/>
                    </a:p>
                  </a:txBody>
                  <a:tcPr/>
                </a:tc>
                <a:tc>
                  <a:txBody>
                    <a:bodyPr/>
                    <a:lstStyle/>
                    <a:p>
                      <a:r>
                        <a:rPr lang="nl-NL" sz="1400" dirty="0"/>
                        <a:t>Ontwikkel een regionale variant van "Nederland in Beweging“.</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nl-NL" sz="1400" dirty="0"/>
                        <a:t>Maak elke week  een uitzending vanuit verschillende herkenbare locaties in Zeeland.  </a:t>
                      </a:r>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Combineer en stimuleer hierbij fysiek ontmoetingen in lokale initiatieven in buurthuizen zodat mensen elkaar ook fysiek kunnen ontmoeten.</a:t>
                      </a:r>
                    </a:p>
                    <a:p>
                      <a:endParaRPr lang="nl-NL" sz="1400" dirty="0"/>
                    </a:p>
                  </a:txBody>
                  <a:tcPr/>
                </a:tc>
                <a:extLst>
                  <a:ext uri="{0D108BD9-81ED-4DB2-BD59-A6C34878D82A}">
                    <a16:rowId xmlns:a16="http://schemas.microsoft.com/office/drawing/2014/main" val="2637818474"/>
                  </a:ext>
                </a:extLst>
              </a:tr>
            </a:tbl>
          </a:graphicData>
        </a:graphic>
      </p:graphicFrame>
      <p:graphicFrame>
        <p:nvGraphicFramePr>
          <p:cNvPr id="3" name="Tabel 4">
            <a:extLst>
              <a:ext uri="{FF2B5EF4-FFF2-40B4-BE49-F238E27FC236}">
                <a16:creationId xmlns:a16="http://schemas.microsoft.com/office/drawing/2014/main" id="{77B1EFEC-BF66-7D76-E340-A7F64FBA4B7A}"/>
              </a:ext>
            </a:extLst>
          </p:cNvPr>
          <p:cNvGraphicFramePr>
            <a:graphicFrameLocks noGrp="1"/>
          </p:cNvGraphicFramePr>
          <p:nvPr>
            <p:extLst>
              <p:ext uri="{D42A27DB-BD31-4B8C-83A1-F6EECF244321}">
                <p14:modId xmlns:p14="http://schemas.microsoft.com/office/powerpoint/2010/main" val="700290927"/>
              </p:ext>
            </p:extLst>
          </p:nvPr>
        </p:nvGraphicFramePr>
        <p:xfrm>
          <a:off x="6402381" y="3373826"/>
          <a:ext cx="5461518" cy="3362960"/>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en-US" sz="1400" dirty="0"/>
                        <a:t>Zorg </a:t>
                      </a:r>
                      <a:r>
                        <a:rPr lang="en-US" sz="1400" dirty="0" err="1"/>
                        <a:t>servicegesprek</a:t>
                      </a:r>
                      <a:endParaRPr lang="nl-NL" sz="1400" dirty="0"/>
                    </a:p>
                  </a:txBody>
                  <a:tcPr/>
                </a:tc>
                <a:extLst>
                  <a:ext uri="{0D108BD9-81ED-4DB2-BD59-A6C34878D82A}">
                    <a16:rowId xmlns:a16="http://schemas.microsoft.com/office/drawing/2014/main" val="2758060976"/>
                  </a:ext>
                </a:extLst>
              </a:tr>
              <a:tr h="195721">
                <a:tc gridSpan="2">
                  <a:txBody>
                    <a:bodyPr/>
                    <a:lstStyle/>
                    <a:p>
                      <a:r>
                        <a:rPr lang="nl-NL" sz="1400" dirty="0"/>
                        <a:t>Voorstel</a:t>
                      </a:r>
                    </a:p>
                  </a:txBody>
                  <a:tcPr/>
                </a:tc>
                <a:tc hMerge="1">
                  <a:txBody>
                    <a:bodyPr/>
                    <a:lstStyle/>
                    <a:p>
                      <a:endParaRPr lang="nl-NL"/>
                    </a:p>
                  </a:txBody>
                  <a:tcPr/>
                </a:tc>
                <a:tc>
                  <a:txBody>
                    <a:bodyPr/>
                    <a:lstStyle/>
                    <a:p>
                      <a:r>
                        <a:rPr lang="nl-NL" sz="1400" dirty="0"/>
                        <a:t>Het zorg servicegesprek is er om de burger bewust te maken van zijn gezondheidstoestand en perspectief te geven op verbetering. Het geeft zorgverleners een vroegtijdig inzicht en maakt preventief ingrijpen mogelijk. </a:t>
                      </a:r>
                      <a:r>
                        <a:rPr lang="nl-NL" sz="1400"/>
                        <a:t>Het </a:t>
                      </a:r>
                      <a:r>
                        <a:rPr lang="nl-NL" sz="1400" dirty="0"/>
                        <a:t>motiveert ook om de moeilijke gesprekken tijdig aan te gaan.</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nl-NL" sz="1400" dirty="0"/>
                        <a:t>Organiseer het zorg servicegesprek  </a:t>
                      </a:r>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60+érs ontvangen automatisch elke 5 jaar een uitnodiging voor het service moment. </a:t>
                      </a:r>
                    </a:p>
                  </a:txBody>
                  <a:tcPr/>
                </a:tc>
                <a:extLst>
                  <a:ext uri="{0D108BD9-81ED-4DB2-BD59-A6C34878D82A}">
                    <a16:rowId xmlns:a16="http://schemas.microsoft.com/office/drawing/2014/main" val="2637818474"/>
                  </a:ext>
                </a:extLst>
              </a:tr>
              <a:tr h="370840">
                <a:tc>
                  <a:txBody>
                    <a:bodyPr/>
                    <a:lstStyle/>
                    <a:p>
                      <a:endParaRPr lang="nl-NL" sz="1400" dirty="0"/>
                    </a:p>
                  </a:txBody>
                  <a:tcPr/>
                </a:tc>
                <a:tc>
                  <a:txBody>
                    <a:bodyPr/>
                    <a:lstStyle/>
                    <a:p>
                      <a:pPr algn="ctr"/>
                      <a:r>
                        <a:rPr lang="nl-NL" sz="1400" dirty="0"/>
                        <a:t>3</a:t>
                      </a:r>
                    </a:p>
                  </a:txBody>
                  <a:tcPr/>
                </a:tc>
                <a:tc>
                  <a:txBody>
                    <a:bodyPr/>
                    <a:lstStyle/>
                    <a:p>
                      <a:r>
                        <a:rPr lang="nl-NL" sz="1400" dirty="0"/>
                        <a:t>Als de inwoner deelneemt aan het service moment ontvangt hij/zij (een kleine) korting op de zorgpremie.</a:t>
                      </a:r>
                    </a:p>
                  </a:txBody>
                  <a:tcPr/>
                </a:tc>
                <a:extLst>
                  <a:ext uri="{0D108BD9-81ED-4DB2-BD59-A6C34878D82A}">
                    <a16:rowId xmlns:a16="http://schemas.microsoft.com/office/drawing/2014/main" val="2169290639"/>
                  </a:ext>
                </a:extLst>
              </a:tr>
            </a:tbl>
          </a:graphicData>
        </a:graphic>
      </p:graphicFrame>
    </p:spTree>
    <p:extLst>
      <p:ext uri="{BB962C8B-B14F-4D97-AF65-F5344CB8AC3E}">
        <p14:creationId xmlns:p14="http://schemas.microsoft.com/office/powerpoint/2010/main" val="67639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199" y="1371600"/>
            <a:ext cx="5730551" cy="4236097"/>
          </a:xfrm>
          <a:prstGeom prst="rect">
            <a:avLst/>
          </a:prstGeom>
        </p:spPr>
        <p:txBody>
          <a:bodyPr vert="horz" lIns="91440" tIns="45720" rIns="91440" bIns="45720" rtlCol="0" anchor="t">
            <a:normAutofit fontScale="92500" lnSpcReduction="10000"/>
          </a:bodyPr>
          <a:lstStyle/>
          <a:p>
            <a:pPr marL="285750" indent="-285750" algn="l">
              <a:buFont typeface="Wingdings" panose="05000000000000000000" pitchFamily="2" charset="2"/>
              <a:buChar char="q"/>
            </a:pPr>
            <a:r>
              <a:rPr lang="nl-NL" dirty="0"/>
              <a:t>Organiseer jaarlijks een zorgbeurs om potentiële vraag en aanbod bij elkaar te brengen.</a:t>
            </a:r>
          </a:p>
          <a:p>
            <a:pPr marL="285750" indent="-285750">
              <a:buFont typeface="Wingdings" panose="05000000000000000000" pitchFamily="2" charset="2"/>
              <a:buChar char="q"/>
            </a:pPr>
            <a:r>
              <a:rPr lang="nl-NL" dirty="0"/>
              <a:t>Het doel van de beurs is om alle Zeeuwen, jong en oud, te stimuleren gezond en actief te leven. </a:t>
            </a:r>
            <a:endParaRPr lang="nl-NL" dirty="0">
              <a:cs typeface="Calibri"/>
            </a:endParaRPr>
          </a:p>
          <a:p>
            <a:pPr marL="285750" indent="-285750">
              <a:buFont typeface="Wingdings" panose="05000000000000000000" pitchFamily="2" charset="2"/>
              <a:buChar char="q"/>
            </a:pPr>
            <a:r>
              <a:rPr lang="nl-NL" dirty="0"/>
              <a:t>Daarbij maken we kennis met sociale en technologische veranderingen in de zorgsector, nu en in de toekomst.</a:t>
            </a:r>
          </a:p>
          <a:p>
            <a:pPr marL="285750" indent="-285750">
              <a:buFont typeface="Wingdings" panose="05000000000000000000" pitchFamily="2" charset="2"/>
              <a:buChar char="q"/>
            </a:pPr>
            <a:r>
              <a:rPr lang="nl-NL" dirty="0"/>
              <a:t>De beurs wil bezoekers informeren, inspireren en laten ervaren op het gebied van gezond blijven, bewegen, voeding en sociale aspecten.</a:t>
            </a:r>
          </a:p>
          <a:p>
            <a:pPr marL="285750" indent="-285750" algn="l">
              <a:buFont typeface="Wingdings" panose="05000000000000000000" pitchFamily="2" charset="2"/>
              <a:buChar char="q"/>
            </a:pPr>
            <a:r>
              <a:rPr lang="nl-NL" dirty="0"/>
              <a:t>Het is belangrijk om inwoners te informeren over hoe zij zelf de regie kunnen houden over hun leven op verschillende vlakken.</a:t>
            </a:r>
          </a:p>
          <a:p>
            <a:pPr marL="285750" indent="-285750" algn="l">
              <a:buFont typeface="Wingdings" panose="05000000000000000000" pitchFamily="2" charset="2"/>
              <a:buChar char="q"/>
            </a:pPr>
            <a:r>
              <a:rPr lang="nl-NL" dirty="0"/>
              <a:t>De beurs moet laagdrempelig zijn en ook voor ouderen toegankelijk zijn door bijvoorbeeld vervoer te regelen.</a:t>
            </a:r>
          </a:p>
          <a:p>
            <a:pPr marL="285750" indent="-285750" algn="l">
              <a:buFont typeface="Wingdings" panose="05000000000000000000" pitchFamily="2" charset="2"/>
              <a:buChar char="q"/>
            </a:pPr>
            <a:r>
              <a:rPr lang="nl-NL" dirty="0"/>
              <a:t>Er moet aandacht zijn voor het beantwoorden van specifieke zorgvragen van bezoekers, zodat zij weten waar zij terecht kunnen voor hulp.</a:t>
            </a:r>
            <a:endParaRPr lang="en-US" dirty="0"/>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chthoek 8">
            <a:extLst>
              <a:ext uri="{FF2B5EF4-FFF2-40B4-BE49-F238E27FC236}">
                <a16:creationId xmlns:a16="http://schemas.microsoft.com/office/drawing/2014/main" id="{5F35C0EA-E84B-8C29-3A4C-69084C5A9747}"/>
              </a:ext>
            </a:extLst>
          </p:cNvPr>
          <p:cNvSpPr/>
          <p:nvPr/>
        </p:nvSpPr>
        <p:spPr>
          <a:xfrm>
            <a:off x="860280" y="5486400"/>
            <a:ext cx="1166326" cy="50385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Preventie</a:t>
            </a:r>
          </a:p>
        </p:txBody>
      </p:sp>
      <p:sp>
        <p:nvSpPr>
          <p:cNvPr id="10" name="Rechthoek 9">
            <a:extLst>
              <a:ext uri="{FF2B5EF4-FFF2-40B4-BE49-F238E27FC236}">
                <a16:creationId xmlns:a16="http://schemas.microsoft.com/office/drawing/2014/main" id="{25D8039D-4FAF-CDC8-37AE-D1F2B0572064}"/>
              </a:ext>
            </a:extLst>
          </p:cNvPr>
          <p:cNvSpPr/>
          <p:nvPr/>
        </p:nvSpPr>
        <p:spPr>
          <a:xfrm>
            <a:off x="2241818" y="5486400"/>
            <a:ext cx="872290" cy="50385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Regie</a:t>
            </a:r>
          </a:p>
        </p:txBody>
      </p:sp>
      <p:sp>
        <p:nvSpPr>
          <p:cNvPr id="11" name="Rechthoek 10">
            <a:extLst>
              <a:ext uri="{FF2B5EF4-FFF2-40B4-BE49-F238E27FC236}">
                <a16:creationId xmlns:a16="http://schemas.microsoft.com/office/drawing/2014/main" id="{00EEADD4-9E2D-7C93-A995-DAEE9AD973B3}"/>
              </a:ext>
            </a:extLst>
          </p:cNvPr>
          <p:cNvSpPr/>
          <p:nvPr/>
        </p:nvSpPr>
        <p:spPr>
          <a:xfrm>
            <a:off x="3365464" y="5486403"/>
            <a:ext cx="1335325" cy="503850"/>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Anticiperen</a:t>
            </a:r>
          </a:p>
        </p:txBody>
      </p:sp>
      <p:sp>
        <p:nvSpPr>
          <p:cNvPr id="12" name="Rechthoek 11">
            <a:extLst>
              <a:ext uri="{FF2B5EF4-FFF2-40B4-BE49-F238E27FC236}">
                <a16:creationId xmlns:a16="http://schemas.microsoft.com/office/drawing/2014/main" id="{3D2BCBBB-3401-668F-D31F-BA1A33BDA60E}"/>
              </a:ext>
            </a:extLst>
          </p:cNvPr>
          <p:cNvSpPr/>
          <p:nvPr/>
        </p:nvSpPr>
        <p:spPr>
          <a:xfrm>
            <a:off x="840909" y="6223563"/>
            <a:ext cx="1335325" cy="50385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Informeren</a:t>
            </a:r>
          </a:p>
        </p:txBody>
      </p:sp>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6197082" cy="1036963"/>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7000" dirty="0" err="1"/>
              <a:t>Zurge</a:t>
            </a:r>
            <a:r>
              <a:rPr lang="en-US" sz="7000" dirty="0"/>
              <a:t> </a:t>
            </a:r>
            <a:r>
              <a:rPr lang="en-US" sz="7000" dirty="0" err="1"/>
              <a:t>voe</a:t>
            </a:r>
            <a:r>
              <a:rPr lang="en-US" sz="7000" dirty="0"/>
              <a:t> </a:t>
            </a:r>
            <a:r>
              <a:rPr lang="en-US" sz="7000" dirty="0" err="1"/>
              <a:t>Merrege</a:t>
            </a:r>
            <a:endParaRPr lang="en-US" sz="3600" dirty="0"/>
          </a:p>
          <a:p>
            <a:pPr>
              <a:lnSpc>
                <a:spcPct val="90000"/>
              </a:lnSpc>
              <a:spcAft>
                <a:spcPts val="600"/>
              </a:spcAft>
            </a:pPr>
            <a:r>
              <a:rPr lang="en-US" sz="2500" dirty="0"/>
              <a:t>Een </a:t>
            </a:r>
            <a:r>
              <a:rPr lang="en-US" sz="2500" dirty="0" err="1"/>
              <a:t>jaarlijkse</a:t>
            </a:r>
            <a:r>
              <a:rPr lang="en-US" sz="2500" dirty="0"/>
              <a:t> </a:t>
            </a:r>
            <a:r>
              <a:rPr lang="en-US" sz="2500" dirty="0" err="1"/>
              <a:t>beurs</a:t>
            </a:r>
            <a:r>
              <a:rPr lang="en-US" sz="2500" dirty="0"/>
              <a:t> – </a:t>
            </a:r>
            <a:r>
              <a:rPr lang="en-US" sz="2500" dirty="0" err="1"/>
              <a:t>gezond</a:t>
            </a:r>
            <a:r>
              <a:rPr lang="en-US" sz="2500" dirty="0"/>
              <a:t> </a:t>
            </a:r>
            <a:r>
              <a:rPr lang="en-US" sz="2500" dirty="0" err="1"/>
              <a:t>leven</a:t>
            </a:r>
            <a:r>
              <a:rPr lang="en-US" sz="2500" dirty="0"/>
              <a:t> nu </a:t>
            </a:r>
            <a:r>
              <a:rPr lang="en-US" sz="2500" dirty="0" err="1"/>
              <a:t>en</a:t>
            </a:r>
            <a:r>
              <a:rPr lang="en-US" sz="2500" dirty="0"/>
              <a:t> later.</a:t>
            </a:r>
            <a:endParaRPr lang="en-US" sz="2500" dirty="0">
              <a:cs typeface="Calibri"/>
            </a:endParaRPr>
          </a:p>
        </p:txBody>
      </p:sp>
      <p:sp>
        <p:nvSpPr>
          <p:cNvPr id="17" name="Rechthoek 16">
            <a:extLst>
              <a:ext uri="{FF2B5EF4-FFF2-40B4-BE49-F238E27FC236}">
                <a16:creationId xmlns:a16="http://schemas.microsoft.com/office/drawing/2014/main" id="{AAB60B4B-26E5-9A9D-66AC-4E145AEFBACA}"/>
              </a:ext>
            </a:extLst>
          </p:cNvPr>
          <p:cNvSpPr/>
          <p:nvPr/>
        </p:nvSpPr>
        <p:spPr>
          <a:xfrm>
            <a:off x="2368149" y="6223563"/>
            <a:ext cx="1335325" cy="50385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Inspireren</a:t>
            </a:r>
          </a:p>
        </p:txBody>
      </p:sp>
      <p:sp>
        <p:nvSpPr>
          <p:cNvPr id="19" name="Rechthoek 18">
            <a:extLst>
              <a:ext uri="{FF2B5EF4-FFF2-40B4-BE49-F238E27FC236}">
                <a16:creationId xmlns:a16="http://schemas.microsoft.com/office/drawing/2014/main" id="{4A9AD3BF-ADA1-4464-1936-F65322F2F90F}"/>
              </a:ext>
            </a:extLst>
          </p:cNvPr>
          <p:cNvSpPr/>
          <p:nvPr/>
        </p:nvSpPr>
        <p:spPr>
          <a:xfrm>
            <a:off x="4950180" y="5486446"/>
            <a:ext cx="1177615" cy="50385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Ervaren</a:t>
            </a:r>
          </a:p>
        </p:txBody>
      </p:sp>
    </p:spTree>
    <p:extLst>
      <p:ext uri="{BB962C8B-B14F-4D97-AF65-F5344CB8AC3E}">
        <p14:creationId xmlns:p14="http://schemas.microsoft.com/office/powerpoint/2010/main" val="370079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199" y="1371600"/>
            <a:ext cx="5730551" cy="4236097"/>
          </a:xfrm>
          <a:prstGeom prst="rect">
            <a:avLst/>
          </a:prstGeom>
        </p:spPr>
        <p:txBody>
          <a:bodyPr vert="horz" lIns="91440" tIns="45720" rIns="91440" bIns="45720" rtlCol="0" anchor="t">
            <a:normAutofit/>
          </a:bodyPr>
          <a:lstStyle/>
          <a:p>
            <a:pPr marL="285750" indent="-285750" algn="l">
              <a:buFont typeface="Wingdings" panose="05000000000000000000" pitchFamily="2" charset="2"/>
              <a:buChar char="q"/>
            </a:pPr>
            <a:r>
              <a:rPr lang="nl-NL" dirty="0"/>
              <a:t>Ontwikkel een regionale variant van "Nederland in Beweging“.</a:t>
            </a:r>
          </a:p>
          <a:p>
            <a:pPr marL="285750" indent="-285750" algn="l">
              <a:buFont typeface="Wingdings" panose="05000000000000000000" pitchFamily="2" charset="2"/>
              <a:buChar char="q"/>
            </a:pPr>
            <a:r>
              <a:rPr lang="nl-NL" dirty="0"/>
              <a:t>Ook lichte vormen van beweging hebben positieve gezondheidseffecten. </a:t>
            </a:r>
          </a:p>
          <a:p>
            <a:pPr marL="285750" indent="-285750">
              <a:buFont typeface="Wingdings" panose="05000000000000000000" pitchFamily="2" charset="2"/>
              <a:buChar char="q"/>
            </a:pPr>
            <a:r>
              <a:rPr lang="nl-NL" dirty="0"/>
              <a:t>Elke week een uitzending vanuit verschillende herkenbare locaties ook bij jou in de buurt in Zeeland.  </a:t>
            </a:r>
          </a:p>
          <a:p>
            <a:pPr marL="285750" indent="-285750" algn="l">
              <a:buFont typeface="Wingdings" panose="05000000000000000000" pitchFamily="2" charset="2"/>
              <a:buChar char="q"/>
            </a:pPr>
            <a:r>
              <a:rPr lang="nl-NL" dirty="0"/>
              <a:t>Combineer dit met lokale initiatieven in buurthuizen zodat mensen elkaar ook fysiek kunnen ontmoeten.</a:t>
            </a:r>
          </a:p>
          <a:p>
            <a:pPr marL="285750" indent="-285750" algn="l">
              <a:buFont typeface="Wingdings" panose="05000000000000000000" pitchFamily="2" charset="2"/>
              <a:buChar char="q"/>
            </a:pPr>
            <a:r>
              <a:rPr lang="nl-NL" dirty="0"/>
              <a:t>Combineer dit met de inzet lokale fitheidsbegeleiders of –coaches. </a:t>
            </a:r>
          </a:p>
          <a:p>
            <a:pPr marL="285750" indent="-285750" algn="l">
              <a:buFont typeface="Wingdings" panose="05000000000000000000" pitchFamily="2" charset="2"/>
              <a:buChar char="q"/>
            </a:pPr>
            <a:r>
              <a:rPr lang="nl-NL" dirty="0"/>
              <a:t>Ook studenten sport en beweging kunnen hier een rol in spelen.</a:t>
            </a:r>
          </a:p>
          <a:p>
            <a:pPr marL="285750" indent="-285750">
              <a:buFont typeface="Wingdings" panose="05000000000000000000" pitchFamily="2" charset="2"/>
              <a:buChar char="q"/>
            </a:pPr>
            <a:r>
              <a:rPr lang="nl-NL" dirty="0"/>
              <a:t>Naast bewegen is het ook informatief platform met doorverwijzingen naar andere initiatieven en workshops om te leren omgaan met allerlei zorg innovaties. </a:t>
            </a:r>
          </a:p>
          <a:p>
            <a:pPr marL="285750" indent="-285750">
              <a:buFont typeface="Wingdings" panose="05000000000000000000" pitchFamily="2" charset="2"/>
              <a:buChar char="q"/>
            </a:pPr>
            <a:endParaRPr lang="nl-NL" dirty="0">
              <a:cs typeface="Calibri"/>
            </a:endParaRPr>
          </a:p>
          <a:p>
            <a:pPr marL="285750" indent="-285750" algn="l">
              <a:buFont typeface="Wingdings" panose="05000000000000000000" pitchFamily="2" charset="2"/>
              <a:buChar char="q"/>
            </a:pPr>
            <a:endParaRPr lang="nl-NL" dirty="0"/>
          </a:p>
          <a:p>
            <a:pPr marL="285750" indent="-285750" algn="l">
              <a:buFont typeface="Wingdings" panose="05000000000000000000" pitchFamily="2" charset="2"/>
              <a:buChar char="q"/>
            </a:pPr>
            <a:endParaRPr lang="nl-NL" dirty="0"/>
          </a:p>
          <a:p>
            <a:pPr marL="285750" indent="-285750" algn="l">
              <a:buFont typeface="Wingdings" panose="05000000000000000000" pitchFamily="2" charset="2"/>
              <a:buChar char="q"/>
            </a:pPr>
            <a:endParaRPr lang="en-US" dirty="0"/>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chthoek 8">
            <a:extLst>
              <a:ext uri="{FF2B5EF4-FFF2-40B4-BE49-F238E27FC236}">
                <a16:creationId xmlns:a16="http://schemas.microsoft.com/office/drawing/2014/main" id="{5F35C0EA-E84B-8C29-3A4C-69084C5A9747}"/>
              </a:ext>
            </a:extLst>
          </p:cNvPr>
          <p:cNvSpPr/>
          <p:nvPr/>
        </p:nvSpPr>
        <p:spPr>
          <a:xfrm>
            <a:off x="849671" y="5589125"/>
            <a:ext cx="1166326" cy="503853"/>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Preventie</a:t>
            </a:r>
          </a:p>
        </p:txBody>
      </p:sp>
      <p:sp>
        <p:nvSpPr>
          <p:cNvPr id="10" name="Rechthoek 9">
            <a:extLst>
              <a:ext uri="{FF2B5EF4-FFF2-40B4-BE49-F238E27FC236}">
                <a16:creationId xmlns:a16="http://schemas.microsoft.com/office/drawing/2014/main" id="{25D8039D-4FAF-CDC8-37AE-D1F2B0572064}"/>
              </a:ext>
            </a:extLst>
          </p:cNvPr>
          <p:cNvSpPr/>
          <p:nvPr/>
        </p:nvSpPr>
        <p:spPr>
          <a:xfrm>
            <a:off x="2258841" y="5589125"/>
            <a:ext cx="1177614" cy="503853"/>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Bewegen</a:t>
            </a:r>
          </a:p>
        </p:txBody>
      </p:sp>
      <p:sp>
        <p:nvSpPr>
          <p:cNvPr id="11" name="Rechthoek 10">
            <a:extLst>
              <a:ext uri="{FF2B5EF4-FFF2-40B4-BE49-F238E27FC236}">
                <a16:creationId xmlns:a16="http://schemas.microsoft.com/office/drawing/2014/main" id="{00EEADD4-9E2D-7C93-A995-DAEE9AD973B3}"/>
              </a:ext>
            </a:extLst>
          </p:cNvPr>
          <p:cNvSpPr/>
          <p:nvPr/>
        </p:nvSpPr>
        <p:spPr>
          <a:xfrm>
            <a:off x="3631019" y="5589125"/>
            <a:ext cx="1335325" cy="50385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Ontmoeten</a:t>
            </a:r>
          </a:p>
        </p:txBody>
      </p:sp>
      <p:sp>
        <p:nvSpPr>
          <p:cNvPr id="14" name="Tekstvak 13">
            <a:extLst>
              <a:ext uri="{FF2B5EF4-FFF2-40B4-BE49-F238E27FC236}">
                <a16:creationId xmlns:a16="http://schemas.microsoft.com/office/drawing/2014/main" id="{DB221F57-9344-CFBA-83FD-4E2FF994F25F}"/>
              </a:ext>
            </a:extLst>
          </p:cNvPr>
          <p:cNvSpPr txBox="1"/>
          <p:nvPr/>
        </p:nvSpPr>
        <p:spPr>
          <a:xfrm>
            <a:off x="844550" y="334637"/>
            <a:ext cx="7607435" cy="1036963"/>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7000" dirty="0"/>
              <a:t>Zeeland </a:t>
            </a:r>
            <a:r>
              <a:rPr lang="en-US" sz="7000" dirty="0" err="1"/>
              <a:t>Beweegt</a:t>
            </a:r>
            <a:r>
              <a:rPr lang="en-US" sz="7000" dirty="0"/>
              <a:t> </a:t>
            </a:r>
            <a:r>
              <a:rPr lang="en-US" sz="7000" dirty="0" err="1"/>
              <a:t>Samen</a:t>
            </a:r>
            <a:r>
              <a:rPr lang="en-US" sz="7000" dirty="0"/>
              <a:t> </a:t>
            </a:r>
            <a:endParaRPr lang="en-US" sz="3600" dirty="0"/>
          </a:p>
          <a:p>
            <a:pPr>
              <a:lnSpc>
                <a:spcPct val="90000"/>
              </a:lnSpc>
              <a:spcAft>
                <a:spcPts val="600"/>
              </a:spcAft>
            </a:pPr>
            <a:r>
              <a:rPr lang="en-US" sz="2500" dirty="0" err="1"/>
              <a:t>Elkaar</a:t>
            </a:r>
            <a:r>
              <a:rPr lang="en-US" sz="2500" dirty="0"/>
              <a:t> </a:t>
            </a:r>
            <a:r>
              <a:rPr lang="en-US" sz="2500" dirty="0" err="1"/>
              <a:t>ontmoeten</a:t>
            </a:r>
            <a:r>
              <a:rPr lang="en-US" sz="2500" dirty="0"/>
              <a:t>, </a:t>
            </a:r>
            <a:r>
              <a:rPr lang="en-US" sz="2500" dirty="0" err="1"/>
              <a:t>bewegen</a:t>
            </a:r>
            <a:r>
              <a:rPr lang="en-US" sz="2500" dirty="0"/>
              <a:t> </a:t>
            </a:r>
            <a:r>
              <a:rPr lang="en-US" sz="2500" dirty="0" err="1"/>
              <a:t>en</a:t>
            </a:r>
            <a:r>
              <a:rPr lang="en-US" sz="2500" dirty="0"/>
              <a:t> </a:t>
            </a:r>
            <a:r>
              <a:rPr lang="en-US" sz="2500" dirty="0" err="1"/>
              <a:t>informeren</a:t>
            </a:r>
            <a:endParaRPr lang="en-US" sz="2500" dirty="0"/>
          </a:p>
        </p:txBody>
      </p:sp>
      <p:sp>
        <p:nvSpPr>
          <p:cNvPr id="19" name="Rechthoek 18">
            <a:extLst>
              <a:ext uri="{FF2B5EF4-FFF2-40B4-BE49-F238E27FC236}">
                <a16:creationId xmlns:a16="http://schemas.microsoft.com/office/drawing/2014/main" id="{4A9AD3BF-ADA1-4464-1936-F65322F2F90F}"/>
              </a:ext>
            </a:extLst>
          </p:cNvPr>
          <p:cNvSpPr/>
          <p:nvPr/>
        </p:nvSpPr>
        <p:spPr>
          <a:xfrm>
            <a:off x="5160908" y="5589122"/>
            <a:ext cx="1177615" cy="503853"/>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Informatie</a:t>
            </a:r>
          </a:p>
        </p:txBody>
      </p:sp>
      <p:sp>
        <p:nvSpPr>
          <p:cNvPr id="4" name="Rechthoek 3">
            <a:extLst>
              <a:ext uri="{FF2B5EF4-FFF2-40B4-BE49-F238E27FC236}">
                <a16:creationId xmlns:a16="http://schemas.microsoft.com/office/drawing/2014/main" id="{7F5AD078-A799-0591-2BD9-BE0B41EBBCB3}"/>
              </a:ext>
            </a:extLst>
          </p:cNvPr>
          <p:cNvSpPr/>
          <p:nvPr/>
        </p:nvSpPr>
        <p:spPr>
          <a:xfrm>
            <a:off x="849671" y="6223562"/>
            <a:ext cx="904484" cy="503853"/>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Sociaal</a:t>
            </a:r>
          </a:p>
        </p:txBody>
      </p:sp>
      <p:sp>
        <p:nvSpPr>
          <p:cNvPr id="6" name="Rechthoek 5">
            <a:extLst>
              <a:ext uri="{FF2B5EF4-FFF2-40B4-BE49-F238E27FC236}">
                <a16:creationId xmlns:a16="http://schemas.microsoft.com/office/drawing/2014/main" id="{0D3932A3-EEAD-8AB1-49F5-B977AF3C291D}"/>
              </a:ext>
            </a:extLst>
          </p:cNvPr>
          <p:cNvSpPr/>
          <p:nvPr/>
        </p:nvSpPr>
        <p:spPr>
          <a:xfrm>
            <a:off x="1945969" y="6223561"/>
            <a:ext cx="1490485" cy="503853"/>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Buurthuizen</a:t>
            </a:r>
          </a:p>
        </p:txBody>
      </p:sp>
      <p:sp>
        <p:nvSpPr>
          <p:cNvPr id="7" name="Rechthoek 6">
            <a:extLst>
              <a:ext uri="{FF2B5EF4-FFF2-40B4-BE49-F238E27FC236}">
                <a16:creationId xmlns:a16="http://schemas.microsoft.com/office/drawing/2014/main" id="{B597C118-5E18-98E5-14B1-69FA997E9CC8}"/>
              </a:ext>
            </a:extLst>
          </p:cNvPr>
          <p:cNvSpPr/>
          <p:nvPr/>
        </p:nvSpPr>
        <p:spPr>
          <a:xfrm>
            <a:off x="3631020" y="6223607"/>
            <a:ext cx="586418" cy="50385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TV</a:t>
            </a:r>
          </a:p>
        </p:txBody>
      </p:sp>
    </p:spTree>
    <p:extLst>
      <p:ext uri="{BB962C8B-B14F-4D97-AF65-F5344CB8AC3E}">
        <p14:creationId xmlns:p14="http://schemas.microsoft.com/office/powerpoint/2010/main" val="309659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200" y="1371600"/>
            <a:ext cx="5514976" cy="4236097"/>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q"/>
            </a:pPr>
            <a:r>
              <a:rPr lang="nl-NL" dirty="0"/>
              <a:t>Installeer een </a:t>
            </a:r>
            <a:r>
              <a:rPr lang="nl-NL" dirty="0" err="1"/>
              <a:t>toetspanel</a:t>
            </a:r>
            <a:r>
              <a:rPr lang="nl-NL" dirty="0"/>
              <a:t> voor technologie in de zorg.</a:t>
            </a:r>
            <a:endParaRPr lang="nl-NL" dirty="0">
              <a:cs typeface="Calibri"/>
            </a:endParaRPr>
          </a:p>
          <a:p>
            <a:pPr marL="285750" indent="-285750">
              <a:buFont typeface="Wingdings" panose="05000000000000000000" pitchFamily="2" charset="2"/>
              <a:buChar char="q"/>
            </a:pPr>
            <a:r>
              <a:rPr lang="nl-NL" dirty="0"/>
              <a:t>Dit panel bestaat </a:t>
            </a:r>
            <a:r>
              <a:rPr lang="nl-NL" dirty="0">
                <a:solidFill>
                  <a:srgbClr val="000000"/>
                </a:solidFill>
              </a:rPr>
              <a:t>uit zorgprofessionals van de werkvloer en</a:t>
            </a:r>
            <a:r>
              <a:rPr lang="nl-NL" dirty="0"/>
              <a:t> burgers en heeft als doel om Innovatie en technische vernieuwingen te beoordelen vanuit het gebruikersperspectief.</a:t>
            </a:r>
            <a:endParaRPr lang="nl-NL" dirty="0">
              <a:cs typeface="Calibri"/>
            </a:endParaRPr>
          </a:p>
          <a:p>
            <a:pPr marL="285750" indent="-285750">
              <a:buFont typeface="Wingdings" panose="05000000000000000000" pitchFamily="2" charset="2"/>
              <a:buChar char="q"/>
            </a:pPr>
            <a:r>
              <a:rPr lang="nl-NL" dirty="0">
                <a:solidFill>
                  <a:srgbClr val="333333"/>
                </a:solidFill>
                <a:ea typeface="+mn-lt"/>
                <a:cs typeface="+mn-lt"/>
              </a:rPr>
              <a:t>Het panel beoordeelt technologische vernieuwingen die door </a:t>
            </a:r>
            <a:r>
              <a:rPr lang="nl-NL" dirty="0" err="1">
                <a:solidFill>
                  <a:srgbClr val="333333"/>
                </a:solidFill>
                <a:ea typeface="+mn-lt"/>
                <a:cs typeface="+mn-lt"/>
              </a:rPr>
              <a:t>zorgverlenende</a:t>
            </a:r>
            <a:r>
              <a:rPr lang="nl-NL" dirty="0">
                <a:solidFill>
                  <a:srgbClr val="333333"/>
                </a:solidFill>
                <a:ea typeface="+mn-lt"/>
                <a:cs typeface="+mn-lt"/>
              </a:rPr>
              <a:t> instanties worden voorgesteld, voordat ze worden ingevoerd. En kan wijzigingen voorstellen.</a:t>
            </a:r>
            <a:endParaRPr lang="nl-NL" dirty="0">
              <a:solidFill>
                <a:srgbClr val="333333"/>
              </a:solidFill>
              <a:cs typeface="Calibri"/>
            </a:endParaRPr>
          </a:p>
          <a:p>
            <a:pPr marL="285750" indent="-285750">
              <a:buFont typeface="Wingdings" panose="05000000000000000000" pitchFamily="2" charset="2"/>
              <a:buChar char="q"/>
            </a:pPr>
            <a:r>
              <a:rPr lang="nl-NL" dirty="0">
                <a:solidFill>
                  <a:srgbClr val="333333"/>
                </a:solidFill>
                <a:cs typeface="Calibri"/>
              </a:rPr>
              <a:t>Voorkomt mislukkingen en verkeerde investeringen in technische vernieuwing in Zeeland.</a:t>
            </a:r>
            <a:endParaRPr lang="nl-NL" dirty="0">
              <a:solidFill>
                <a:srgbClr val="333333"/>
              </a:solidFill>
            </a:endParaRPr>
          </a:p>
          <a:p>
            <a:pPr marL="285750" indent="-285750">
              <a:buFont typeface="Wingdings" panose="05000000000000000000" pitchFamily="2" charset="2"/>
              <a:buChar char="q"/>
            </a:pPr>
            <a:r>
              <a:rPr lang="nl-NL" dirty="0"/>
              <a:t>Verhoogt de kans op brede acceptatie van vernieuwingen in het zorgproces.</a:t>
            </a:r>
            <a:endParaRPr lang="nl-NL" dirty="0">
              <a:cs typeface="Calibri"/>
            </a:endParaRPr>
          </a:p>
          <a:p>
            <a:pPr marL="285750" indent="-285750">
              <a:buFont typeface="Wingdings" panose="05000000000000000000" pitchFamily="2" charset="2"/>
              <a:buChar char="q"/>
            </a:pPr>
            <a:r>
              <a:rPr lang="nl-NL" dirty="0">
                <a:cs typeface="Calibri"/>
              </a:rPr>
              <a:t>Bespaart geld.</a:t>
            </a:r>
            <a:endParaRPr lang="nl-NL" dirty="0"/>
          </a:p>
          <a:p>
            <a:pPr marL="285750" indent="-285750" algn="l">
              <a:buFont typeface="Wingdings" panose="05000000000000000000" pitchFamily="2" charset="2"/>
              <a:buChar char="q"/>
            </a:pPr>
            <a:endParaRPr lang="nl-NL" dirty="0">
              <a:cs typeface="Calibri" panose="020F0502020204030204"/>
            </a:endParaRPr>
          </a:p>
          <a:p>
            <a:pPr marL="285750" indent="-285750" algn="l">
              <a:buFont typeface="Wingdings" panose="05000000000000000000" pitchFamily="2" charset="2"/>
              <a:buChar char="q"/>
            </a:pPr>
            <a:endParaRPr lang="nl-NL" dirty="0"/>
          </a:p>
          <a:p>
            <a:pPr marL="285750" indent="-285750" algn="l">
              <a:buFont typeface="Wingdings" panose="05000000000000000000" pitchFamily="2" charset="2"/>
              <a:buChar char="q"/>
            </a:pPr>
            <a:endParaRPr lang="en-US" dirty="0"/>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chthoek 8">
            <a:extLst>
              <a:ext uri="{FF2B5EF4-FFF2-40B4-BE49-F238E27FC236}">
                <a16:creationId xmlns:a16="http://schemas.microsoft.com/office/drawing/2014/main" id="{5F35C0EA-E84B-8C29-3A4C-69084C5A9747}"/>
              </a:ext>
            </a:extLst>
          </p:cNvPr>
          <p:cNvSpPr/>
          <p:nvPr/>
        </p:nvSpPr>
        <p:spPr>
          <a:xfrm>
            <a:off x="842934" y="5535664"/>
            <a:ext cx="1166326" cy="503853"/>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Zorg</a:t>
            </a:r>
          </a:p>
        </p:txBody>
      </p:sp>
      <p:sp>
        <p:nvSpPr>
          <p:cNvPr id="10" name="Rechthoek 9">
            <a:extLst>
              <a:ext uri="{FF2B5EF4-FFF2-40B4-BE49-F238E27FC236}">
                <a16:creationId xmlns:a16="http://schemas.microsoft.com/office/drawing/2014/main" id="{25D8039D-4FAF-CDC8-37AE-D1F2B0572064}"/>
              </a:ext>
            </a:extLst>
          </p:cNvPr>
          <p:cNvSpPr/>
          <p:nvPr/>
        </p:nvSpPr>
        <p:spPr>
          <a:xfrm>
            <a:off x="2258841" y="5535664"/>
            <a:ext cx="1490484" cy="503853"/>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Technologie</a:t>
            </a:r>
          </a:p>
        </p:txBody>
      </p:sp>
      <p:sp>
        <p:nvSpPr>
          <p:cNvPr id="11" name="Rechthoek 10">
            <a:extLst>
              <a:ext uri="{FF2B5EF4-FFF2-40B4-BE49-F238E27FC236}">
                <a16:creationId xmlns:a16="http://schemas.microsoft.com/office/drawing/2014/main" id="{00EEADD4-9E2D-7C93-A995-DAEE9AD973B3}"/>
              </a:ext>
            </a:extLst>
          </p:cNvPr>
          <p:cNvSpPr/>
          <p:nvPr/>
        </p:nvSpPr>
        <p:spPr>
          <a:xfrm>
            <a:off x="3998906" y="5535664"/>
            <a:ext cx="1654383" cy="503853"/>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Implementatie</a:t>
            </a:r>
          </a:p>
        </p:txBody>
      </p:sp>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8315131" cy="1036963"/>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5300" dirty="0" err="1"/>
              <a:t>Toetspanel</a:t>
            </a:r>
            <a:r>
              <a:rPr lang="en-US" sz="5300" dirty="0"/>
              <a:t> Zorg &amp; Technologie</a:t>
            </a:r>
          </a:p>
          <a:p>
            <a:pPr>
              <a:lnSpc>
                <a:spcPct val="90000"/>
              </a:lnSpc>
              <a:spcAft>
                <a:spcPts val="600"/>
              </a:spcAft>
            </a:pPr>
            <a:r>
              <a:rPr lang="en-US" dirty="0" err="1"/>
              <a:t>Heeft</a:t>
            </a:r>
            <a:r>
              <a:rPr lang="en-US" dirty="0"/>
              <a:t> </a:t>
            </a:r>
            <a:r>
              <a:rPr lang="en-US" dirty="0" err="1"/>
              <a:t>een</a:t>
            </a:r>
            <a:r>
              <a:rPr lang="en-US" dirty="0"/>
              <a:t> </a:t>
            </a:r>
            <a:r>
              <a:rPr lang="en-US" dirty="0" err="1"/>
              <a:t>innovatie</a:t>
            </a:r>
            <a:r>
              <a:rPr lang="en-US" dirty="0"/>
              <a:t> </a:t>
            </a:r>
            <a:r>
              <a:rPr lang="en-US" dirty="0" err="1"/>
              <a:t>meerwaarde</a:t>
            </a:r>
            <a:r>
              <a:rPr lang="en-US" dirty="0"/>
              <a:t> </a:t>
            </a:r>
            <a:r>
              <a:rPr lang="en-US" dirty="0" err="1"/>
              <a:t>voor</a:t>
            </a:r>
            <a:r>
              <a:rPr lang="en-US" dirty="0"/>
              <a:t> de </a:t>
            </a:r>
            <a:r>
              <a:rPr lang="en-US" dirty="0" err="1"/>
              <a:t>patiënt</a:t>
            </a:r>
            <a:r>
              <a:rPr lang="en-US" dirty="0"/>
              <a:t>?</a:t>
            </a:r>
          </a:p>
        </p:txBody>
      </p:sp>
      <p:sp>
        <p:nvSpPr>
          <p:cNvPr id="4" name="Rechthoek 3">
            <a:extLst>
              <a:ext uri="{FF2B5EF4-FFF2-40B4-BE49-F238E27FC236}">
                <a16:creationId xmlns:a16="http://schemas.microsoft.com/office/drawing/2014/main" id="{7F5AD078-A799-0591-2BD9-BE0B41EBBCB3}"/>
              </a:ext>
            </a:extLst>
          </p:cNvPr>
          <p:cNvSpPr/>
          <p:nvPr/>
        </p:nvSpPr>
        <p:spPr>
          <a:xfrm>
            <a:off x="849671" y="6196832"/>
            <a:ext cx="1409170" cy="503853"/>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Vertrouwen</a:t>
            </a:r>
          </a:p>
        </p:txBody>
      </p:sp>
      <p:sp>
        <p:nvSpPr>
          <p:cNvPr id="6" name="Rechthoek 5">
            <a:extLst>
              <a:ext uri="{FF2B5EF4-FFF2-40B4-BE49-F238E27FC236}">
                <a16:creationId xmlns:a16="http://schemas.microsoft.com/office/drawing/2014/main" id="{0D3932A3-EEAD-8AB1-49F5-B977AF3C291D}"/>
              </a:ext>
            </a:extLst>
          </p:cNvPr>
          <p:cNvSpPr/>
          <p:nvPr/>
        </p:nvSpPr>
        <p:spPr>
          <a:xfrm>
            <a:off x="2472238" y="6196832"/>
            <a:ext cx="1490485" cy="503853"/>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Acceptatie</a:t>
            </a:r>
          </a:p>
        </p:txBody>
      </p:sp>
    </p:spTree>
    <p:extLst>
      <p:ext uri="{BB962C8B-B14F-4D97-AF65-F5344CB8AC3E}">
        <p14:creationId xmlns:p14="http://schemas.microsoft.com/office/powerpoint/2010/main" val="72232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200" y="1371600"/>
            <a:ext cx="5781676" cy="4236097"/>
          </a:xfrm>
          <a:prstGeom prst="rect">
            <a:avLst/>
          </a:prstGeom>
        </p:spPr>
        <p:txBody>
          <a:bodyPr vert="horz" lIns="91440" tIns="45720" rIns="91440" bIns="45720" rtlCol="0" anchor="t">
            <a:normAutofit fontScale="92500" lnSpcReduction="20000"/>
          </a:bodyPr>
          <a:lstStyle/>
          <a:p>
            <a:pPr marL="285750" indent="-285750">
              <a:buFont typeface="Wingdings" panose="05000000000000000000" pitchFamily="2" charset="2"/>
              <a:buChar char="q"/>
            </a:pPr>
            <a:r>
              <a:rPr lang="nl-NL" dirty="0"/>
              <a:t>Vooral ouderen zijn bezig met hun welzijn nu en in de toekomst. </a:t>
            </a:r>
          </a:p>
          <a:p>
            <a:pPr marL="285750" indent="-285750">
              <a:buFont typeface="Wingdings" panose="05000000000000000000" pitchFamily="2" charset="2"/>
              <a:buChar char="q"/>
            </a:pPr>
            <a:r>
              <a:rPr lang="nl-NL" dirty="0">
                <a:cs typeface="Calibri"/>
              </a:rPr>
              <a:t>Het zorg servicegesprek is er om de burger bewust te maken van zijn gezondheidstoestand en perspectief te geven op verbetering.</a:t>
            </a:r>
          </a:p>
          <a:p>
            <a:pPr marL="285750" indent="-285750">
              <a:buFont typeface="Wingdings" panose="05000000000000000000" pitchFamily="2" charset="2"/>
              <a:buChar char="q"/>
            </a:pPr>
            <a:r>
              <a:rPr lang="nl-NL" dirty="0">
                <a:cs typeface="Calibri"/>
              </a:rPr>
              <a:t>Wat kan hij/zij zelf doen om gezonder, fitter, energieker te worden en meer uit het leven te halen? </a:t>
            </a:r>
          </a:p>
          <a:p>
            <a:pPr marL="285750" indent="-285750">
              <a:buFont typeface="Wingdings" panose="05000000000000000000" pitchFamily="2" charset="2"/>
              <a:buChar char="q"/>
            </a:pPr>
            <a:r>
              <a:rPr lang="nl-NL" dirty="0">
                <a:cs typeface="Calibri"/>
              </a:rPr>
              <a:t>Maar het motiveert ook om de moeilijke gesprekken tijdig aan te gaan.</a:t>
            </a:r>
            <a:endParaRPr lang="nl-NL" dirty="0">
              <a:solidFill>
                <a:srgbClr val="000000"/>
              </a:solidFill>
              <a:cs typeface="Calibri"/>
            </a:endParaRPr>
          </a:p>
          <a:p>
            <a:pPr marL="285750" indent="-285750">
              <a:buFont typeface="Wingdings" panose="05000000000000000000" pitchFamily="2" charset="2"/>
              <a:buChar char="q"/>
            </a:pPr>
            <a:r>
              <a:rPr lang="nl-NL" dirty="0">
                <a:cs typeface="Calibri"/>
              </a:rPr>
              <a:t>Ook geeft het zorgverleners een vroegtijdig inzicht en maakt preventief ingrijpen mogelijk.</a:t>
            </a:r>
            <a:endParaRPr lang="nl-NL" dirty="0"/>
          </a:p>
          <a:p>
            <a:pPr marL="285750" indent="-285750">
              <a:buFont typeface="Wingdings" panose="05000000000000000000" pitchFamily="2" charset="2"/>
              <a:buChar char="q"/>
            </a:pPr>
            <a:r>
              <a:rPr lang="nl-NL" dirty="0">
                <a:cs typeface="Calibri"/>
              </a:rPr>
              <a:t>Dit leidt tot gezondheidsverbetering en ook kostenverlaging.</a:t>
            </a:r>
            <a:endParaRPr lang="nl-NL" dirty="0"/>
          </a:p>
          <a:p>
            <a:pPr marL="285750" indent="-285750">
              <a:buFont typeface="Wingdings" panose="05000000000000000000" pitchFamily="2" charset="2"/>
              <a:buChar char="q"/>
            </a:pPr>
            <a:r>
              <a:rPr lang="nl-NL" dirty="0"/>
              <a:t>Als de inwoner deelneemt aan het servicegesprek ontvangt hij/zij (een kleine) korting op de zorgpremie.</a:t>
            </a:r>
            <a:endParaRPr lang="nl-NL" dirty="0">
              <a:cs typeface="Calibri"/>
            </a:endParaRPr>
          </a:p>
          <a:p>
            <a:pPr marL="285750" indent="-285750">
              <a:buFont typeface="Wingdings" panose="05000000000000000000" pitchFamily="2" charset="2"/>
              <a:buChar char="q"/>
            </a:pPr>
            <a:r>
              <a:rPr lang="nl-NL" dirty="0"/>
              <a:t>Inwoners boven een bepaalde leeftijd (60+) ontvangen automatisch elke 5 jaar een uitnodiging voor het zorg servicegesprek.</a:t>
            </a:r>
            <a:endParaRPr lang="nl-NL" dirty="0">
              <a:cs typeface="Calibri"/>
            </a:endParaRPr>
          </a:p>
          <a:p>
            <a:pPr marL="285750" indent="-285750">
              <a:buFont typeface="Wingdings" panose="05000000000000000000" pitchFamily="2" charset="2"/>
              <a:buChar char="q"/>
            </a:pPr>
            <a:r>
              <a:rPr lang="nl-NL" dirty="0"/>
              <a:t>Tijdens het servicegesprek vinden er diverse fysieke en mentale metingen plaats.</a:t>
            </a:r>
            <a:endParaRPr lang="nl-NL" dirty="0">
              <a:cs typeface="Calibri"/>
            </a:endParaRPr>
          </a:p>
          <a:p>
            <a:pPr algn="l"/>
            <a:endParaRPr lang="nl-NL" dirty="0"/>
          </a:p>
          <a:p>
            <a:pPr marL="285750" indent="-285750" algn="l">
              <a:buFont typeface="Wingdings" panose="05000000000000000000" pitchFamily="2" charset="2"/>
              <a:buChar char="q"/>
            </a:pPr>
            <a:endParaRPr lang="nl-NL" dirty="0"/>
          </a:p>
          <a:p>
            <a:pPr marL="285750" indent="-285750" algn="l">
              <a:buFont typeface="Wingdings" panose="05000000000000000000" pitchFamily="2" charset="2"/>
              <a:buChar char="q"/>
            </a:pPr>
            <a:endParaRPr lang="en-US" dirty="0"/>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chthoek 8">
            <a:extLst>
              <a:ext uri="{FF2B5EF4-FFF2-40B4-BE49-F238E27FC236}">
                <a16:creationId xmlns:a16="http://schemas.microsoft.com/office/drawing/2014/main" id="{5F35C0EA-E84B-8C29-3A4C-69084C5A9747}"/>
              </a:ext>
            </a:extLst>
          </p:cNvPr>
          <p:cNvSpPr/>
          <p:nvPr/>
        </p:nvSpPr>
        <p:spPr>
          <a:xfrm>
            <a:off x="849671" y="5571681"/>
            <a:ext cx="1166326" cy="50385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Preventie</a:t>
            </a:r>
          </a:p>
        </p:txBody>
      </p:sp>
      <p:sp>
        <p:nvSpPr>
          <p:cNvPr id="10" name="Rechthoek 9">
            <a:extLst>
              <a:ext uri="{FF2B5EF4-FFF2-40B4-BE49-F238E27FC236}">
                <a16:creationId xmlns:a16="http://schemas.microsoft.com/office/drawing/2014/main" id="{25D8039D-4FAF-CDC8-37AE-D1F2B0572064}"/>
              </a:ext>
            </a:extLst>
          </p:cNvPr>
          <p:cNvSpPr/>
          <p:nvPr/>
        </p:nvSpPr>
        <p:spPr>
          <a:xfrm>
            <a:off x="2253243" y="5571681"/>
            <a:ext cx="950890" cy="50385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Advies</a:t>
            </a:r>
          </a:p>
        </p:txBody>
      </p:sp>
      <p:sp>
        <p:nvSpPr>
          <p:cNvPr id="11" name="Rechthoek 10">
            <a:extLst>
              <a:ext uri="{FF2B5EF4-FFF2-40B4-BE49-F238E27FC236}">
                <a16:creationId xmlns:a16="http://schemas.microsoft.com/office/drawing/2014/main" id="{00EEADD4-9E2D-7C93-A995-DAEE9AD973B3}"/>
              </a:ext>
            </a:extLst>
          </p:cNvPr>
          <p:cNvSpPr/>
          <p:nvPr/>
        </p:nvSpPr>
        <p:spPr>
          <a:xfrm>
            <a:off x="3441379" y="5571681"/>
            <a:ext cx="2453065" cy="50385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Gezond ouder worden</a:t>
            </a:r>
          </a:p>
        </p:txBody>
      </p:sp>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8315131" cy="1036963"/>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5300" dirty="0"/>
              <a:t>Zorg </a:t>
            </a:r>
            <a:r>
              <a:rPr lang="en-US" sz="5300" dirty="0" err="1"/>
              <a:t>servicegesprek</a:t>
            </a:r>
            <a:endParaRPr lang="en-US" sz="5300" dirty="0"/>
          </a:p>
          <a:p>
            <a:pPr>
              <a:lnSpc>
                <a:spcPct val="90000"/>
              </a:lnSpc>
              <a:spcAft>
                <a:spcPts val="600"/>
              </a:spcAft>
            </a:pPr>
            <a:r>
              <a:rPr lang="nl-NL" dirty="0"/>
              <a:t>De zorg van morgen begint vandaag!</a:t>
            </a:r>
            <a:endParaRPr lang="nl-NL" dirty="0">
              <a:cs typeface="Calibri"/>
            </a:endParaRPr>
          </a:p>
        </p:txBody>
      </p:sp>
      <p:sp>
        <p:nvSpPr>
          <p:cNvPr id="4" name="Rechthoek 3">
            <a:extLst>
              <a:ext uri="{FF2B5EF4-FFF2-40B4-BE49-F238E27FC236}">
                <a16:creationId xmlns:a16="http://schemas.microsoft.com/office/drawing/2014/main" id="{7F5AD078-A799-0591-2BD9-BE0B41EBBCB3}"/>
              </a:ext>
            </a:extLst>
          </p:cNvPr>
          <p:cNvSpPr/>
          <p:nvPr/>
        </p:nvSpPr>
        <p:spPr>
          <a:xfrm>
            <a:off x="849671" y="6196832"/>
            <a:ext cx="951137" cy="50385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Inzicht</a:t>
            </a:r>
          </a:p>
        </p:txBody>
      </p:sp>
      <p:sp>
        <p:nvSpPr>
          <p:cNvPr id="6" name="Rechthoek 5">
            <a:extLst>
              <a:ext uri="{FF2B5EF4-FFF2-40B4-BE49-F238E27FC236}">
                <a16:creationId xmlns:a16="http://schemas.microsoft.com/office/drawing/2014/main" id="{0D3932A3-EEAD-8AB1-49F5-B977AF3C291D}"/>
              </a:ext>
            </a:extLst>
          </p:cNvPr>
          <p:cNvSpPr/>
          <p:nvPr/>
        </p:nvSpPr>
        <p:spPr>
          <a:xfrm>
            <a:off x="2043222" y="6196831"/>
            <a:ext cx="1490485" cy="50385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nl-NL" dirty="0"/>
              <a:t>Acceptatie</a:t>
            </a:r>
          </a:p>
        </p:txBody>
      </p:sp>
    </p:spTree>
    <p:extLst>
      <p:ext uri="{BB962C8B-B14F-4D97-AF65-F5344CB8AC3E}">
        <p14:creationId xmlns:p14="http://schemas.microsoft.com/office/powerpoint/2010/main" val="405038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199" y="1371600"/>
            <a:ext cx="5730551" cy="4236097"/>
          </a:xfrm>
          <a:prstGeom prst="rect">
            <a:avLst/>
          </a:prstGeom>
        </p:spPr>
        <p:txBody>
          <a:bodyPr vert="horz" lIns="91440" tIns="45720" rIns="91440" bIns="45720" rtlCol="0">
            <a:normAutofit fontScale="92500" lnSpcReduction="10000"/>
          </a:bodyPr>
          <a:lstStyle/>
          <a:p>
            <a:pPr marL="285750" indent="-285750" algn="l">
              <a:buFont typeface="Wingdings" panose="05000000000000000000" pitchFamily="2" charset="2"/>
              <a:buChar char="q"/>
            </a:pPr>
            <a:r>
              <a:rPr lang="en-US" dirty="0" err="1"/>
              <a:t>Deelnemers</a:t>
            </a:r>
            <a:endParaRPr lang="en-US" dirty="0"/>
          </a:p>
          <a:p>
            <a:pPr marL="742950" lvl="1" indent="-285750">
              <a:buFont typeface="Wingdings" panose="05000000000000000000" pitchFamily="2" charset="2"/>
              <a:buChar char="q"/>
            </a:pPr>
            <a:r>
              <a:rPr lang="en-US" dirty="0" err="1"/>
              <a:t>Tonny</a:t>
            </a:r>
            <a:r>
              <a:rPr lang="en-US" dirty="0"/>
              <a:t> den Ouden</a:t>
            </a:r>
          </a:p>
          <a:p>
            <a:pPr marL="742950" lvl="1" indent="-285750">
              <a:buFont typeface="Wingdings" panose="05000000000000000000" pitchFamily="2" charset="2"/>
              <a:buChar char="q"/>
            </a:pPr>
            <a:r>
              <a:rPr lang="en-US" dirty="0"/>
              <a:t>Cees </a:t>
            </a:r>
            <a:r>
              <a:rPr lang="en-US" dirty="0" err="1"/>
              <a:t>Lems</a:t>
            </a:r>
            <a:endParaRPr lang="en-US" dirty="0"/>
          </a:p>
          <a:p>
            <a:pPr marL="742950" lvl="1" indent="-285750">
              <a:buFont typeface="Wingdings" panose="05000000000000000000" pitchFamily="2" charset="2"/>
              <a:buChar char="q"/>
            </a:pPr>
            <a:r>
              <a:rPr lang="en-US" dirty="0"/>
              <a:t>Monique Spruit</a:t>
            </a:r>
          </a:p>
          <a:p>
            <a:pPr marL="742950" lvl="1" indent="-285750">
              <a:buFont typeface="Wingdings" panose="05000000000000000000" pitchFamily="2" charset="2"/>
              <a:buChar char="q"/>
            </a:pPr>
            <a:r>
              <a:rPr lang="en-US" dirty="0"/>
              <a:t>Kim Reynierse	</a:t>
            </a:r>
          </a:p>
          <a:p>
            <a:pPr marL="742950" lvl="1" indent="-285750">
              <a:buFont typeface="Wingdings" panose="05000000000000000000" pitchFamily="2" charset="2"/>
              <a:buChar char="q"/>
            </a:pPr>
            <a:r>
              <a:rPr lang="en-US" dirty="0"/>
              <a:t>Monique Joosse</a:t>
            </a:r>
          </a:p>
          <a:p>
            <a:pPr marL="742950" lvl="1" indent="-285750">
              <a:buFont typeface="Wingdings" panose="05000000000000000000" pitchFamily="2" charset="2"/>
              <a:buChar char="q"/>
            </a:pPr>
            <a:r>
              <a:rPr lang="en-US" dirty="0"/>
              <a:t>Arianne </a:t>
            </a:r>
            <a:r>
              <a:rPr lang="en-US" dirty="0" err="1"/>
              <a:t>Klompe</a:t>
            </a:r>
            <a:endParaRPr lang="en-US" dirty="0"/>
          </a:p>
          <a:p>
            <a:pPr marL="742950" lvl="1" indent="-285750">
              <a:buFont typeface="Wingdings" panose="05000000000000000000" pitchFamily="2" charset="2"/>
              <a:buChar char="q"/>
            </a:pPr>
            <a:r>
              <a:rPr lang="en-US" dirty="0"/>
              <a:t>Edwin Torn Broers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err="1"/>
              <a:t>Geconsulteerde</a:t>
            </a:r>
            <a:r>
              <a:rPr lang="en-US" dirty="0"/>
              <a:t> experts</a:t>
            </a:r>
          </a:p>
          <a:p>
            <a:pPr marL="742950" lvl="1" indent="-285750">
              <a:buFont typeface="Wingdings" panose="05000000000000000000" pitchFamily="2" charset="2"/>
              <a:buChar char="q"/>
            </a:pPr>
            <a:r>
              <a:rPr lang="en-US" dirty="0"/>
              <a:t>Arend Roos</a:t>
            </a:r>
          </a:p>
          <a:p>
            <a:pPr lvl="1"/>
            <a:endParaRPr lang="en-US" dirty="0"/>
          </a:p>
          <a:p>
            <a:pPr marL="285750" indent="-285750">
              <a:buFont typeface="Wingdings" panose="05000000000000000000" pitchFamily="2" charset="2"/>
              <a:buChar char="q"/>
            </a:pPr>
            <a:r>
              <a:rPr lang="en-US" dirty="0"/>
              <a:t>Met dank </a:t>
            </a:r>
            <a:r>
              <a:rPr lang="en-US" dirty="0" err="1"/>
              <a:t>aan</a:t>
            </a:r>
            <a:endParaRPr lang="en-US" dirty="0"/>
          </a:p>
          <a:p>
            <a:pPr marL="742950" lvl="1" indent="-285750">
              <a:buFont typeface="Wingdings" panose="05000000000000000000" pitchFamily="2" charset="2"/>
              <a:buChar char="q"/>
            </a:pPr>
            <a:r>
              <a:rPr lang="en-US" dirty="0"/>
              <a:t>Anneke </a:t>
            </a:r>
            <a:r>
              <a:rPr lang="en-US" dirty="0" err="1"/>
              <a:t>Vereeken</a:t>
            </a:r>
            <a:r>
              <a:rPr lang="en-US" dirty="0"/>
              <a:t> -Bos </a:t>
            </a:r>
          </a:p>
          <a:p>
            <a:pPr marL="742950" lvl="1" indent="-285750">
              <a:buFont typeface="Wingdings" panose="05000000000000000000" pitchFamily="2" charset="2"/>
              <a:buChar char="q"/>
            </a:pPr>
            <a:r>
              <a:rPr lang="en-US" dirty="0" err="1"/>
              <a:t>Elga</a:t>
            </a:r>
            <a:r>
              <a:rPr lang="en-US" dirty="0"/>
              <a:t> van </a:t>
            </a:r>
            <a:r>
              <a:rPr lang="en-US" dirty="0" err="1"/>
              <a:t>Dartel</a:t>
            </a:r>
            <a:endParaRPr lang="en-US" dirty="0"/>
          </a:p>
          <a:p>
            <a:pPr marL="742950" lvl="1" indent="-285750">
              <a:buFont typeface="Wingdings" panose="05000000000000000000" pitchFamily="2" charset="2"/>
              <a:buChar char="q"/>
            </a:pPr>
            <a:r>
              <a:rPr lang="en-US" dirty="0"/>
              <a:t>DALL-E image generator</a:t>
            </a:r>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6971522" cy="1036963"/>
          </a:xfrm>
          <a:prstGeom prst="rect">
            <a:avLst/>
          </a:prstGeom>
        </p:spPr>
        <p:txBody>
          <a:bodyPr vert="horz" lIns="91440" tIns="45720" rIns="91440" bIns="45720" rtlCol="0">
            <a:normAutofit/>
          </a:bodyPr>
          <a:lstStyle/>
          <a:p>
            <a:pPr>
              <a:lnSpc>
                <a:spcPct val="90000"/>
              </a:lnSpc>
              <a:spcAft>
                <a:spcPts val="600"/>
              </a:spcAft>
            </a:pPr>
            <a:r>
              <a:rPr lang="en-US" sz="4800" dirty="0" err="1"/>
              <a:t>Werkgroep</a:t>
            </a:r>
            <a:r>
              <a:rPr lang="en-US" sz="4800" dirty="0"/>
              <a:t> Innovatie</a:t>
            </a:r>
          </a:p>
        </p:txBody>
      </p:sp>
    </p:spTree>
    <p:extLst>
      <p:ext uri="{BB962C8B-B14F-4D97-AF65-F5344CB8AC3E}">
        <p14:creationId xmlns:p14="http://schemas.microsoft.com/office/powerpoint/2010/main" val="35634974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14757</TotalTime>
  <Words>976</Words>
  <Application>Microsoft Office PowerPoint</Application>
  <PresentationFormat>Breedbeeld</PresentationFormat>
  <Paragraphs>129</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Calibri Light</vt:lpstr>
      <vt:lpstr>Wingdings</vt:lpstr>
      <vt:lpstr>Kantoorthema</vt:lpstr>
      <vt:lpstr>Werkgroep Innovatie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Edwin Torn Broers</dc:creator>
  <cp:lastModifiedBy>Edwin Torn Broers</cp:lastModifiedBy>
  <cp:revision>10</cp:revision>
  <dcterms:created xsi:type="dcterms:W3CDTF">2023-05-13T13:35:56Z</dcterms:created>
  <dcterms:modified xsi:type="dcterms:W3CDTF">2023-05-24T19:07:00Z</dcterms:modified>
</cp:coreProperties>
</file>