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82" r:id="rId6"/>
    <p:sldId id="280" r:id="rId7"/>
    <p:sldId id="294" r:id="rId8"/>
    <p:sldId id="283" r:id="rId9"/>
    <p:sldId id="297" r:id="rId10"/>
    <p:sldId id="304" r:id="rId11"/>
    <p:sldId id="303" r:id="rId12"/>
    <p:sldId id="305" r:id="rId13"/>
    <p:sldId id="296" r:id="rId14"/>
    <p:sldId id="295" r:id="rId15"/>
    <p:sldId id="298" r:id="rId16"/>
    <p:sldId id="299" r:id="rId17"/>
    <p:sldId id="301" r:id="rId18"/>
    <p:sldId id="300" r:id="rId19"/>
    <p:sldId id="302" r:id="rId2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A94DD-51B8-C2D4-DBC3-CBCE3DDCB372}" name="Hanneke Griffioen" initials="HG" userId="S::hgriffioen_zorgbelang-brabant.nl#ext#@zeeuwsezorgcoalitie.onmicrosoft.com::425e1498-6a62-460a-9ec4-8c969ce7f5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1C900"/>
    <a:srgbClr val="0645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54E43-AAB0-B842-A476-29F32FE6DF16}" type="datetimeFigureOut">
              <a:rPr lang="nl-BE" smtClean="0"/>
              <a:pPr/>
              <a:t>30/05/2023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F4338-653D-5541-8A20-5FA0A893CBF4}" type="slidenum">
              <a:rPr lang="nl-BE" smtClean="0"/>
              <a:pPr/>
              <a:t>‹#›</a:t>
            </a:fld>
            <a:endParaRPr lang="nl-BE"/>
          </a:p>
        </p:txBody>
      </p:sp>
    </p:spTree>
    <p:extLst>
      <p:ext uri="{BB962C8B-B14F-4D97-AF65-F5344CB8AC3E}">
        <p14:creationId xmlns:p14="http://schemas.microsoft.com/office/powerpoint/2010/main" xmlns="" val="14940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a:t>
            </a:fld>
            <a:endParaRPr lang="nl-BE"/>
          </a:p>
        </p:txBody>
      </p:sp>
    </p:spTree>
    <p:extLst>
      <p:ext uri="{BB962C8B-B14F-4D97-AF65-F5344CB8AC3E}">
        <p14:creationId xmlns:p14="http://schemas.microsoft.com/office/powerpoint/2010/main" xmlns="" val="311762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10</a:t>
            </a:fld>
            <a:endParaRPr lang="nl-BE"/>
          </a:p>
        </p:txBody>
      </p:sp>
    </p:spTree>
    <p:extLst>
      <p:ext uri="{BB962C8B-B14F-4D97-AF65-F5344CB8AC3E}">
        <p14:creationId xmlns:p14="http://schemas.microsoft.com/office/powerpoint/2010/main" xmlns="" val="119618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11</a:t>
            </a:fld>
            <a:endParaRPr lang="nl-BE"/>
          </a:p>
        </p:txBody>
      </p:sp>
    </p:spTree>
    <p:extLst>
      <p:ext uri="{BB962C8B-B14F-4D97-AF65-F5344CB8AC3E}">
        <p14:creationId xmlns:p14="http://schemas.microsoft.com/office/powerpoint/2010/main" xmlns="" val="82476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12</a:t>
            </a:fld>
            <a:endParaRPr lang="nl-BE"/>
          </a:p>
        </p:txBody>
      </p:sp>
    </p:spTree>
    <p:extLst>
      <p:ext uri="{BB962C8B-B14F-4D97-AF65-F5344CB8AC3E}">
        <p14:creationId xmlns:p14="http://schemas.microsoft.com/office/powerpoint/2010/main" xmlns="" val="414802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13</a:t>
            </a:fld>
            <a:endParaRPr lang="nl-BE"/>
          </a:p>
        </p:txBody>
      </p:sp>
    </p:spTree>
    <p:extLst>
      <p:ext uri="{BB962C8B-B14F-4D97-AF65-F5344CB8AC3E}">
        <p14:creationId xmlns:p14="http://schemas.microsoft.com/office/powerpoint/2010/main" xmlns="" val="107347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14</a:t>
            </a:fld>
            <a:endParaRPr lang="nl-BE"/>
          </a:p>
        </p:txBody>
      </p:sp>
    </p:spTree>
    <p:extLst>
      <p:ext uri="{BB962C8B-B14F-4D97-AF65-F5344CB8AC3E}">
        <p14:creationId xmlns:p14="http://schemas.microsoft.com/office/powerpoint/2010/main" xmlns="" val="155699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15</a:t>
            </a:fld>
            <a:endParaRPr lang="nl-BE"/>
          </a:p>
        </p:txBody>
      </p:sp>
    </p:spTree>
    <p:extLst>
      <p:ext uri="{BB962C8B-B14F-4D97-AF65-F5344CB8AC3E}">
        <p14:creationId xmlns:p14="http://schemas.microsoft.com/office/powerpoint/2010/main" xmlns="" val="359763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16</a:t>
            </a:fld>
            <a:endParaRPr lang="nl-BE"/>
          </a:p>
        </p:txBody>
      </p:sp>
    </p:spTree>
    <p:extLst>
      <p:ext uri="{BB962C8B-B14F-4D97-AF65-F5344CB8AC3E}">
        <p14:creationId xmlns:p14="http://schemas.microsoft.com/office/powerpoint/2010/main" xmlns="" val="288709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2</a:t>
            </a:fld>
            <a:endParaRPr lang="nl-BE"/>
          </a:p>
        </p:txBody>
      </p:sp>
    </p:spTree>
    <p:extLst>
      <p:ext uri="{BB962C8B-B14F-4D97-AF65-F5344CB8AC3E}">
        <p14:creationId xmlns:p14="http://schemas.microsoft.com/office/powerpoint/2010/main" xmlns="" val="421073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3</a:t>
            </a:fld>
            <a:endParaRPr lang="nl-BE"/>
          </a:p>
        </p:txBody>
      </p:sp>
    </p:spTree>
    <p:extLst>
      <p:ext uri="{BB962C8B-B14F-4D97-AF65-F5344CB8AC3E}">
        <p14:creationId xmlns:p14="http://schemas.microsoft.com/office/powerpoint/2010/main" xmlns="" val="359491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4</a:t>
            </a:fld>
            <a:endParaRPr lang="nl-BE"/>
          </a:p>
        </p:txBody>
      </p:sp>
    </p:spTree>
    <p:extLst>
      <p:ext uri="{BB962C8B-B14F-4D97-AF65-F5344CB8AC3E}">
        <p14:creationId xmlns:p14="http://schemas.microsoft.com/office/powerpoint/2010/main" xmlns="" val="29395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5</a:t>
            </a:fld>
            <a:endParaRPr lang="nl-BE"/>
          </a:p>
        </p:txBody>
      </p:sp>
    </p:spTree>
    <p:extLst>
      <p:ext uri="{BB962C8B-B14F-4D97-AF65-F5344CB8AC3E}">
        <p14:creationId xmlns:p14="http://schemas.microsoft.com/office/powerpoint/2010/main" xmlns="" val="304915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6</a:t>
            </a:fld>
            <a:endParaRPr lang="nl-BE"/>
          </a:p>
        </p:txBody>
      </p:sp>
    </p:spTree>
    <p:extLst>
      <p:ext uri="{BB962C8B-B14F-4D97-AF65-F5344CB8AC3E}">
        <p14:creationId xmlns:p14="http://schemas.microsoft.com/office/powerpoint/2010/main" xmlns="" val="70883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7</a:t>
            </a:fld>
            <a:endParaRPr lang="nl-BE"/>
          </a:p>
        </p:txBody>
      </p:sp>
    </p:spTree>
    <p:extLst>
      <p:ext uri="{BB962C8B-B14F-4D97-AF65-F5344CB8AC3E}">
        <p14:creationId xmlns:p14="http://schemas.microsoft.com/office/powerpoint/2010/main" xmlns="" val="304915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8</a:t>
            </a:fld>
            <a:endParaRPr lang="nl-BE"/>
          </a:p>
        </p:txBody>
      </p:sp>
    </p:spTree>
    <p:extLst>
      <p:ext uri="{BB962C8B-B14F-4D97-AF65-F5344CB8AC3E}">
        <p14:creationId xmlns:p14="http://schemas.microsoft.com/office/powerpoint/2010/main" xmlns="" val="70883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D20F4338-653D-5541-8A20-5FA0A893CBF4}" type="slidenum">
              <a:rPr lang="nl-BE" smtClean="0"/>
              <a:pPr/>
              <a:t>9</a:t>
            </a:fld>
            <a:endParaRPr lang="nl-BE"/>
          </a:p>
        </p:txBody>
      </p:sp>
    </p:spTree>
    <p:extLst>
      <p:ext uri="{BB962C8B-B14F-4D97-AF65-F5344CB8AC3E}">
        <p14:creationId xmlns:p14="http://schemas.microsoft.com/office/powerpoint/2010/main" xmlns="" val="304915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6D72E2-D665-EC11-638A-119F5E9F887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xmlns="" id="{CD6DA5D9-B160-043B-A852-60055143E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xmlns="" id="{8A4731B8-073C-F09D-A407-A959FB8E1137}"/>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29129B19-3960-83F0-F2CC-7DA87F40B0F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FCF68EE8-32E1-4BFD-30AD-71CBEA41CA26}"/>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379571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EC87559-F8D5-A056-3E49-B07BB360FA8F}"/>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2FF18C81-20AC-C9EC-4774-DBC58A29550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BF420A9C-BE22-CD53-A0B8-BDF7F1D4ED7F}"/>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27FAAE23-2DC7-E1C2-A2E8-DA1738E7510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89EA4907-7237-07A9-9935-0D5C637CDB0A}"/>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117153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6BB4AEFB-F132-F28B-9DE9-8A5B4632FA4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3C98C600-8ED8-30C9-11B1-F063DB173F7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8A677C49-FF0C-E714-9A5C-D54BE1D8339F}"/>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8BC3BFA4-5F5A-9C90-1FA9-7C65D4FEF01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F8066D20-649A-1D9C-1491-48D6C3361D35}"/>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85541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BF5E91-442E-237D-2EAD-E1C6BD3EB30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92F66C80-3868-834C-09D4-05F1C4003DD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A5BF50CC-9673-35E9-28D8-75487CDE0602}"/>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94CC7108-B479-A550-5EC5-08BA752E51D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8A8676F2-7419-DC3E-E344-6C905FDBDBB3}"/>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168904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DCA2F3-2BF9-7EA1-63BE-4D5EF2B1326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2DA29577-368E-C52A-33CC-C6B655A08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B6273146-57F2-0511-85C6-B12120953846}"/>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5F1ABE5F-CBF5-57D0-4D76-84EB91318B8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C081787A-E6F9-A76E-064E-504D1A202CB7}"/>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62181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AD0229-BCE0-86DD-B6DC-4E494C8F27D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EF91BD94-B66E-D82A-9D9A-96CF6165391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xmlns="" id="{F5CDB7DC-BA1F-0B9B-3A22-EF08A84C346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xmlns="" id="{5B5FC097-7205-1DB2-ABD1-A0A934E98E40}"/>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6" name="Tijdelijke aanduiding voor voettekst 5">
            <a:extLst>
              <a:ext uri="{FF2B5EF4-FFF2-40B4-BE49-F238E27FC236}">
                <a16:creationId xmlns:a16="http://schemas.microsoft.com/office/drawing/2014/main" xmlns="" id="{05F28F70-E7CB-FAA6-6931-03901D868E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D723DE24-01D8-8BD2-1BE7-66A889685395}"/>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79847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2A1B89-4280-E324-AEA1-A4EA9DF2B37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72BA78ED-2B92-3082-9D35-110429201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5C2D9A5A-3C19-33EE-9297-3188BD35B5D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xmlns="" id="{54C91E35-BE39-9B47-814D-CEF8807D0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1905535F-DD50-8ADA-54C0-EBFA5D8C786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xmlns="" id="{B4B31F58-115D-F449-1897-56BE341DE074}"/>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8" name="Tijdelijke aanduiding voor voettekst 7">
            <a:extLst>
              <a:ext uri="{FF2B5EF4-FFF2-40B4-BE49-F238E27FC236}">
                <a16:creationId xmlns:a16="http://schemas.microsoft.com/office/drawing/2014/main" xmlns="" id="{175BE972-5BAB-D7CC-BFA4-5A3BCCCF5E99}"/>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xmlns="" id="{51CE261D-99E2-584B-B9A0-7CB2E354F2A7}"/>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223031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864310-7448-4BDC-14F5-95A09E98EBB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xmlns="" id="{3FE187DF-918B-919F-1164-D48D407C1122}"/>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4" name="Tijdelijke aanduiding voor voettekst 3">
            <a:extLst>
              <a:ext uri="{FF2B5EF4-FFF2-40B4-BE49-F238E27FC236}">
                <a16:creationId xmlns:a16="http://schemas.microsoft.com/office/drawing/2014/main" xmlns="" id="{1BFC913D-2025-ECEF-D835-4A68048838B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xmlns="" id="{A535D213-E3BB-A86F-72EE-4883B9AE6C04}"/>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30147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DEDF3095-9570-E623-4D55-74DABB482086}"/>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3" name="Tijdelijke aanduiding voor voettekst 2">
            <a:extLst>
              <a:ext uri="{FF2B5EF4-FFF2-40B4-BE49-F238E27FC236}">
                <a16:creationId xmlns:a16="http://schemas.microsoft.com/office/drawing/2014/main" xmlns="" id="{8524B16E-2334-8F85-B5C8-86FA05DD7F5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xmlns="" id="{9160046A-1E17-6DBB-2A24-97D1FBF43679}"/>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213697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AB44C0B-39CF-9B53-1CA9-4F9B38A6EF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92CDA380-AB58-5D61-6464-B23DC4229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xmlns="" id="{C8514664-0D11-2B9D-800A-A8A7EC959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244B39EC-C482-F34D-46E4-6D46995F0588}"/>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6" name="Tijdelijke aanduiding voor voettekst 5">
            <a:extLst>
              <a:ext uri="{FF2B5EF4-FFF2-40B4-BE49-F238E27FC236}">
                <a16:creationId xmlns:a16="http://schemas.microsoft.com/office/drawing/2014/main" xmlns="" id="{AD8D02F7-2C03-74AE-0C33-D773739F02E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3B5F4049-3927-1A70-8BA8-BE3A48925C2D}"/>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91837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6466D7-6897-076C-9669-A6389C3AA9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xmlns="" id="{75B41275-D3E9-BD03-C6AF-0E472C974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xmlns="" id="{7D8D1F49-7F46-3A66-0CA4-208F2ADE9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5206361-04CA-6325-9CF8-99A9FFA58D36}"/>
              </a:ext>
            </a:extLst>
          </p:cNvPr>
          <p:cNvSpPr>
            <a:spLocks noGrp="1"/>
          </p:cNvSpPr>
          <p:nvPr>
            <p:ph type="dt" sz="half" idx="10"/>
          </p:nvPr>
        </p:nvSpPr>
        <p:spPr/>
        <p:txBody>
          <a:bodyPr/>
          <a:lstStyle/>
          <a:p>
            <a:fld id="{9EF9AB6F-E20B-E140-BCE9-0362E91CE61A}" type="datetimeFigureOut">
              <a:rPr lang="nl-BE" smtClean="0"/>
              <a:pPr/>
              <a:t>30/05/2023</a:t>
            </a:fld>
            <a:endParaRPr lang="nl-BE"/>
          </a:p>
        </p:txBody>
      </p:sp>
      <p:sp>
        <p:nvSpPr>
          <p:cNvPr id="6" name="Tijdelijke aanduiding voor voettekst 5">
            <a:extLst>
              <a:ext uri="{FF2B5EF4-FFF2-40B4-BE49-F238E27FC236}">
                <a16:creationId xmlns:a16="http://schemas.microsoft.com/office/drawing/2014/main" xmlns="" id="{56F281F1-0AF1-BDEA-0B6D-8E4D219D1A6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BB14D47B-4CD0-8E29-475A-ADBAD3AD936B}"/>
              </a:ext>
            </a:extLst>
          </p:cNvPr>
          <p:cNvSpPr>
            <a:spLocks noGrp="1"/>
          </p:cNvSpPr>
          <p:nvPr>
            <p:ph type="sldNum" sz="quarter" idx="12"/>
          </p:nvPr>
        </p:nvSpPr>
        <p:spPr/>
        <p:txBody>
          <a:body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297958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D4E40830-8057-5D86-ED66-85C15C88E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CB4935F7-9D39-639B-15EE-1A0128DA3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9691CDFF-85AE-82C1-72BA-57976C92B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AB6F-E20B-E140-BCE9-0362E91CE61A}" type="datetimeFigureOut">
              <a:rPr lang="nl-BE" smtClean="0"/>
              <a:pPr/>
              <a:t>30/05/2023</a:t>
            </a:fld>
            <a:endParaRPr lang="nl-BE"/>
          </a:p>
        </p:txBody>
      </p:sp>
      <p:sp>
        <p:nvSpPr>
          <p:cNvPr id="5" name="Tijdelijke aanduiding voor voettekst 4">
            <a:extLst>
              <a:ext uri="{FF2B5EF4-FFF2-40B4-BE49-F238E27FC236}">
                <a16:creationId xmlns:a16="http://schemas.microsoft.com/office/drawing/2014/main" xmlns="" id="{88437193-F243-25DA-D1A8-E0757E28B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xmlns="" id="{834DA9E8-D94F-4F64-29AD-1E1263942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C42A9-665A-8945-8B14-0C60684BC216}" type="slidenum">
              <a:rPr lang="nl-BE" smtClean="0"/>
              <a:pPr/>
              <a:t>‹#›</a:t>
            </a:fld>
            <a:endParaRPr lang="nl-BE"/>
          </a:p>
        </p:txBody>
      </p:sp>
    </p:spTree>
    <p:extLst>
      <p:ext uri="{BB962C8B-B14F-4D97-AF65-F5344CB8AC3E}">
        <p14:creationId xmlns:p14="http://schemas.microsoft.com/office/powerpoint/2010/main" xmlns="" val="329748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B48AF6-8473-7E25-622F-EEC37B95C90E}"/>
              </a:ext>
            </a:extLst>
          </p:cNvPr>
          <p:cNvSpPr>
            <a:spLocks noGrp="1"/>
          </p:cNvSpPr>
          <p:nvPr>
            <p:ph type="ctrTitle"/>
          </p:nvPr>
        </p:nvSpPr>
        <p:spPr/>
        <p:txBody>
          <a:bodyPr/>
          <a:lstStyle/>
          <a:p>
            <a:r>
              <a:rPr lang="nl-BE"/>
              <a:t> </a:t>
            </a:r>
          </a:p>
        </p:txBody>
      </p:sp>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0" y="0"/>
            <a:ext cx="12192000" cy="2531585"/>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 	3 juni 2023</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8" y="790278"/>
            <a:ext cx="8585767" cy="707886"/>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a:t>
            </a:r>
            <a:r>
              <a:rPr lang="nl-BE" sz="4000" b="1" dirty="0">
                <a:solidFill>
                  <a:srgbClr val="A1C900"/>
                </a:solidFill>
                <a:latin typeface="Calibri"/>
                <a:cs typeface="Calibri"/>
              </a:rPr>
              <a:t>: woonzorgvisie 2 </a:t>
            </a:r>
            <a:endParaRPr lang="nl-BE" sz="4000" b="1" dirty="0">
              <a:solidFill>
                <a:srgbClr val="A1C900"/>
              </a:solidFill>
              <a:latin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xmlns="" id="{4E15A8BD-76F5-3CDF-9AE1-98ECA0E2DDF1}"/>
              </a:ext>
            </a:extLst>
          </p:cNvPr>
          <p:cNvSpPr txBox="1"/>
          <p:nvPr/>
        </p:nvSpPr>
        <p:spPr>
          <a:xfrm>
            <a:off x="2566961" y="2425182"/>
            <a:ext cx="6089715" cy="3913059"/>
          </a:xfrm>
          <a:prstGeom prst="rect">
            <a:avLst/>
          </a:prstGeom>
          <a:noFill/>
        </p:spPr>
        <p:txBody>
          <a:bodyPr wrap="square" rtlCol="0">
            <a:spAutoFit/>
          </a:bodyPr>
          <a:lstStyle/>
          <a:p>
            <a:pPr marL="899160">
              <a:lnSpc>
                <a:spcPct val="150000"/>
              </a:lnSpc>
            </a:pPr>
            <a:r>
              <a:rPr lang="nl-NL" sz="2400" dirty="0">
                <a:effectLst/>
                <a:latin typeface="Calibri" panose="020F0502020204030204" pitchFamily="34" charset="0"/>
                <a:ea typeface="Calibri" panose="020F0502020204030204" pitchFamily="34" charset="0"/>
              </a:rPr>
              <a:t>Elly Kalle</a:t>
            </a:r>
          </a:p>
          <a:p>
            <a:pPr marL="899160">
              <a:lnSpc>
                <a:spcPct val="150000"/>
              </a:lnSpc>
            </a:pPr>
            <a:r>
              <a:rPr lang="nl-NL" sz="2400" dirty="0">
                <a:effectLst/>
                <a:latin typeface="Calibri" panose="020F0502020204030204" pitchFamily="34" charset="0"/>
                <a:ea typeface="Calibri" panose="020F0502020204030204" pitchFamily="34" charset="0"/>
              </a:rPr>
              <a:t>Hannie Van Dijke (2</a:t>
            </a:r>
            <a:r>
              <a:rPr lang="nl-NL" sz="2400" baseline="30000" dirty="0">
                <a:effectLst/>
                <a:latin typeface="Calibri" panose="020F0502020204030204" pitchFamily="34" charset="0"/>
                <a:ea typeface="Calibri" panose="020F0502020204030204" pitchFamily="34" charset="0"/>
              </a:rPr>
              <a:t>de</a:t>
            </a:r>
            <a:r>
              <a:rPr lang="nl-NL" sz="2400" dirty="0">
                <a:effectLst/>
                <a:latin typeface="Calibri" panose="020F0502020204030204" pitchFamily="34" charset="0"/>
                <a:ea typeface="Calibri" panose="020F0502020204030204" pitchFamily="34" charset="0"/>
              </a:rPr>
              <a:t> kartrekker)</a:t>
            </a:r>
          </a:p>
          <a:p>
            <a:pPr marL="899160">
              <a:lnSpc>
                <a:spcPct val="150000"/>
              </a:lnSpc>
            </a:pPr>
            <a:r>
              <a:rPr lang="nl-NL" sz="2400" dirty="0">
                <a:effectLst/>
                <a:latin typeface="Calibri" panose="020F0502020204030204" pitchFamily="34" charset="0"/>
                <a:ea typeface="Calibri" panose="020F0502020204030204" pitchFamily="34" charset="0"/>
              </a:rPr>
              <a:t>Luc Pagé (digitale kartrekker)</a:t>
            </a:r>
          </a:p>
          <a:p>
            <a:pPr marL="899160">
              <a:lnSpc>
                <a:spcPct val="150000"/>
              </a:lnSpc>
            </a:pPr>
            <a:r>
              <a:rPr lang="nl-NL" sz="2400" dirty="0" err="1">
                <a:effectLst/>
                <a:latin typeface="Calibri" panose="020F0502020204030204" pitchFamily="34" charset="0"/>
                <a:ea typeface="Calibri" panose="020F0502020204030204" pitchFamily="34" charset="0"/>
              </a:rPr>
              <a:t>Suzie</a:t>
            </a:r>
            <a:r>
              <a:rPr lang="nl-NL" sz="2400" dirty="0">
                <a:effectLst/>
                <a:latin typeface="Calibri" panose="020F0502020204030204" pitchFamily="34" charset="0"/>
                <a:ea typeface="Calibri" panose="020F0502020204030204" pitchFamily="34" charset="0"/>
              </a:rPr>
              <a:t> van Hoeve (facilitator)</a:t>
            </a:r>
          </a:p>
          <a:p>
            <a:pPr marL="899160">
              <a:lnSpc>
                <a:spcPct val="150000"/>
              </a:lnSpc>
            </a:pPr>
            <a:r>
              <a:rPr lang="nl-NL" sz="2400" dirty="0">
                <a:effectLst/>
                <a:latin typeface="Calibri" panose="020F0502020204030204" pitchFamily="34" charset="0"/>
                <a:ea typeface="Calibri" panose="020F0502020204030204" pitchFamily="34" charset="0"/>
              </a:rPr>
              <a:t>Tim Draijer</a:t>
            </a:r>
          </a:p>
          <a:p>
            <a:pPr marL="899160">
              <a:lnSpc>
                <a:spcPct val="150000"/>
              </a:lnSpc>
            </a:pPr>
            <a:r>
              <a:rPr lang="nl-NL" sz="2400" dirty="0">
                <a:effectLst/>
                <a:latin typeface="Calibri" panose="020F0502020204030204" pitchFamily="34" charset="0"/>
                <a:ea typeface="Calibri" panose="020F0502020204030204" pitchFamily="34" charset="0"/>
              </a:rPr>
              <a:t>Tjeerd Kuiper (kartrekker; auteur)</a:t>
            </a:r>
          </a:p>
          <a:p>
            <a:pPr>
              <a:lnSpc>
                <a:spcPct val="150000"/>
              </a:lnSpc>
            </a:pPr>
            <a:r>
              <a:rPr lang="nl-NL" sz="2400" dirty="0">
                <a:effectLst/>
                <a:latin typeface="Calibri" panose="020F0502020204030204" pitchFamily="34" charset="0"/>
                <a:ea typeface="Calibri" panose="020F0502020204030204" pitchFamily="34" charset="0"/>
              </a:rPr>
              <a:t>	Wini Tanis- Goedegebure</a:t>
            </a:r>
            <a:endParaRPr lang="nl-NL" sz="2400" dirty="0"/>
          </a:p>
        </p:txBody>
      </p:sp>
    </p:spTree>
    <p:extLst>
      <p:ext uri="{BB962C8B-B14F-4D97-AF65-F5344CB8AC3E}">
        <p14:creationId xmlns:p14="http://schemas.microsoft.com/office/powerpoint/2010/main" xmlns="" val="1641355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204247" y="1670425"/>
            <a:ext cx="11783505" cy="4585871"/>
          </a:xfrm>
          <a:prstGeom prst="rect">
            <a:avLst/>
          </a:prstGeom>
          <a:noFill/>
        </p:spPr>
        <p:txBody>
          <a:bodyPr wrap="square" rtlCol="0">
            <a:spAutoFit/>
          </a:bodyPr>
          <a:lstStyle/>
          <a:p>
            <a:r>
              <a:rPr lang="nl-NL" sz="2400" dirty="0">
                <a:effectLst/>
                <a:latin typeface="Calibri" panose="020F0502020204030204" pitchFamily="34" charset="0"/>
                <a:ea typeface="Times New Roman" panose="02020603050405020304" pitchFamily="18" charset="0"/>
                <a:cs typeface="Calibri" panose="020F0502020204030204" pitchFamily="34" charset="0"/>
              </a:rPr>
              <a:t>				  </a:t>
            </a:r>
            <a:r>
              <a:rPr lang="nl-NL" sz="2800" b="1" i="1" dirty="0">
                <a:effectLst/>
                <a:latin typeface="Calibri" panose="020F0502020204030204" pitchFamily="34" charset="0"/>
                <a:ea typeface="Times New Roman" panose="02020603050405020304" pitchFamily="18" charset="0"/>
                <a:cs typeface="Calibri" panose="020F0502020204030204" pitchFamily="34" charset="0"/>
              </a:rPr>
              <a:t>Toelichting </a:t>
            </a:r>
          </a:p>
          <a:p>
            <a:r>
              <a:rPr lang="nl-NL" sz="2400" b="1" i="1" dirty="0">
                <a:effectLst/>
                <a:latin typeface="Calibri" panose="020F0502020204030204" pitchFamily="34" charset="0"/>
                <a:ea typeface="Calibri" panose="020F0502020204030204" pitchFamily="34" charset="0"/>
              </a:rPr>
              <a:t>		    </a:t>
            </a:r>
            <a:r>
              <a:rPr lang="nl-NL" sz="2400" b="1" i="1" dirty="0">
                <a:solidFill>
                  <a:srgbClr val="7030A0"/>
                </a:solidFill>
                <a:effectLst/>
                <a:latin typeface="Calibri" panose="020F0502020204030204" pitchFamily="34" charset="0"/>
                <a:ea typeface="Calibri" panose="020F0502020204030204" pitchFamily="34" charset="0"/>
              </a:rPr>
              <a:t>Duo/Kangoeroe/mantelzorgwoningen</a:t>
            </a:r>
            <a:endParaRPr lang="nl-NL" sz="2400" b="1" i="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endParaRPr lang="nl-NL" sz="2400" dirty="0"/>
          </a:p>
          <a:p>
            <a:pPr>
              <a:buFontTx/>
              <a:buChar char="-"/>
            </a:pPr>
            <a:r>
              <a:rPr lang="nl-NL" sz="2400" dirty="0" smtClean="0">
                <a:effectLst/>
                <a:latin typeface="Calibri" panose="020F0502020204030204" pitchFamily="34" charset="0"/>
                <a:ea typeface="Calibri" panose="020F0502020204030204" pitchFamily="34" charset="0"/>
              </a:rPr>
              <a:t>         Senior biedt  </a:t>
            </a:r>
            <a:r>
              <a:rPr lang="nl-NL" sz="2400" dirty="0">
                <a:effectLst/>
                <a:latin typeface="Calibri" panose="020F0502020204030204" pitchFamily="34" charset="0"/>
                <a:ea typeface="Calibri" panose="020F0502020204030204" pitchFamily="34" charset="0"/>
              </a:rPr>
              <a:t>goedkope huisvesting </a:t>
            </a:r>
            <a:r>
              <a:rPr lang="nl-NL" sz="2400" dirty="0" smtClean="0">
                <a:effectLst/>
                <a:latin typeface="Calibri" panose="020F0502020204030204" pitchFamily="34" charset="0"/>
                <a:ea typeface="Calibri" panose="020F0502020204030204" pitchFamily="34" charset="0"/>
              </a:rPr>
              <a:t>aan </a:t>
            </a:r>
            <a:r>
              <a:rPr lang="nl-NL" sz="2400" dirty="0" smtClean="0">
                <a:effectLst/>
                <a:latin typeface="Calibri" panose="020F0502020204030204" pitchFamily="34" charset="0"/>
                <a:ea typeface="Calibri" panose="020F0502020204030204" pitchFamily="34" charset="0"/>
              </a:rPr>
              <a:t>een jongere. </a:t>
            </a:r>
            <a:endParaRPr lang="nl-NL" sz="2400" dirty="0" smtClean="0">
              <a:effectLst/>
              <a:latin typeface="Calibri" panose="020F0502020204030204" pitchFamily="34" charset="0"/>
              <a:ea typeface="Calibri" panose="020F0502020204030204" pitchFamily="34" charset="0"/>
            </a:endParaRPr>
          </a:p>
          <a:p>
            <a:pPr>
              <a:buFontTx/>
              <a:buChar char="-"/>
            </a:pPr>
            <a:r>
              <a:rPr lang="nl-NL" sz="2400" dirty="0" smtClean="0">
                <a:effectLst/>
                <a:latin typeface="Calibri" panose="020F0502020204030204" pitchFamily="34" charset="0"/>
                <a:ea typeface="Calibri" panose="020F0502020204030204" pitchFamily="34" charset="0"/>
              </a:rPr>
              <a:t> </a:t>
            </a:r>
            <a:r>
              <a:rPr lang="nl-NL" sz="2400" dirty="0" smtClean="0">
                <a:effectLst/>
                <a:latin typeface="Calibri" panose="020F0502020204030204" pitchFamily="34" charset="0"/>
                <a:ea typeface="Calibri" panose="020F0502020204030204" pitchFamily="34" charset="0"/>
              </a:rPr>
              <a:t>       A</a:t>
            </a:r>
            <a:r>
              <a:rPr lang="nl-NL" sz="2400" dirty="0" smtClean="0">
                <a:latin typeface="Calibri" panose="020F0502020204030204" pitchFamily="34" charset="0"/>
                <a:ea typeface="Calibri" panose="020F0502020204030204" pitchFamily="34" charset="0"/>
              </a:rPr>
              <a:t>ls </a:t>
            </a:r>
            <a:r>
              <a:rPr lang="nl-NL" sz="2400" dirty="0" smtClean="0">
                <a:latin typeface="Calibri" panose="020F0502020204030204" pitchFamily="34" charset="0"/>
                <a:ea typeface="Calibri" panose="020F0502020204030204" pitchFamily="34" charset="0"/>
              </a:rPr>
              <a:t>tegenprestatie </a:t>
            </a:r>
            <a:r>
              <a:rPr lang="nl-NL" sz="2400" dirty="0" smtClean="0">
                <a:effectLst/>
                <a:latin typeface="Calibri" panose="020F0502020204030204" pitchFamily="34" charset="0"/>
                <a:ea typeface="Calibri" panose="020F0502020204030204" pitchFamily="34" charset="0"/>
              </a:rPr>
              <a:t>helpt de jongere de </a:t>
            </a:r>
            <a:r>
              <a:rPr lang="nl-NL" sz="2400" dirty="0">
                <a:effectLst/>
                <a:latin typeface="Calibri" panose="020F0502020204030204" pitchFamily="34" charset="0"/>
                <a:ea typeface="Calibri" panose="020F0502020204030204" pitchFamily="34" charset="0"/>
              </a:rPr>
              <a:t>senior </a:t>
            </a:r>
            <a:r>
              <a:rPr lang="nl-NL" sz="2400" dirty="0" smtClean="0">
                <a:effectLst/>
                <a:latin typeface="Calibri" panose="020F0502020204030204" pitchFamily="34" charset="0"/>
                <a:ea typeface="Calibri" panose="020F0502020204030204" pitchFamily="34" charset="0"/>
              </a:rPr>
              <a:t>en </a:t>
            </a:r>
            <a:r>
              <a:rPr lang="nl-NL" sz="2400" dirty="0" smtClean="0">
                <a:effectLst/>
                <a:latin typeface="Calibri" panose="020F0502020204030204" pitchFamily="34" charset="0"/>
                <a:ea typeface="Calibri" panose="020F0502020204030204" pitchFamily="34" charset="0"/>
              </a:rPr>
              <a:t>ontlast daarmee </a:t>
            </a:r>
            <a:r>
              <a:rPr lang="nl-NL" sz="2400" dirty="0">
                <a:effectLst/>
                <a:latin typeface="Calibri" panose="020F0502020204030204" pitchFamily="34" charset="0"/>
                <a:ea typeface="Calibri" panose="020F0502020204030204" pitchFamily="34" charset="0"/>
              </a:rPr>
              <a:t>de </a:t>
            </a:r>
            <a:r>
              <a:rPr lang="nl-NL" sz="2400" dirty="0" smtClean="0">
                <a:effectLst/>
                <a:latin typeface="Calibri" panose="020F0502020204030204" pitchFamily="34" charset="0"/>
                <a:ea typeface="Calibri" panose="020F0502020204030204" pitchFamily="34" charset="0"/>
              </a:rPr>
              <a:t>zorg. </a:t>
            </a:r>
          </a:p>
          <a:p>
            <a:pPr>
              <a:buFontTx/>
              <a:buChar char="-"/>
            </a:pPr>
            <a:r>
              <a:rPr lang="nl-NL" sz="2400" dirty="0" smtClean="0">
                <a:latin typeface="Calibri" panose="020F0502020204030204" pitchFamily="34" charset="0"/>
                <a:ea typeface="Calibri" panose="020F0502020204030204" pitchFamily="34" charset="0"/>
              </a:rPr>
              <a:t>         S</a:t>
            </a:r>
            <a:r>
              <a:rPr lang="nl-NL" sz="2400" dirty="0" smtClean="0">
                <a:effectLst/>
                <a:latin typeface="Calibri" panose="020F0502020204030204" pitchFamily="34" charset="0"/>
                <a:ea typeface="Calibri" panose="020F0502020204030204" pitchFamily="34" charset="0"/>
              </a:rPr>
              <a:t>enior investeert </a:t>
            </a:r>
            <a:r>
              <a:rPr lang="nl-NL" sz="2400" dirty="0">
                <a:effectLst/>
                <a:latin typeface="Calibri" panose="020F0502020204030204" pitchFamily="34" charset="0"/>
                <a:ea typeface="Calibri" panose="020F0502020204030204" pitchFamily="34" charset="0"/>
              </a:rPr>
              <a:t>in verbouwing van zijn huis of in het bijbouwen van een </a:t>
            </a:r>
            <a:r>
              <a:rPr lang="nl-NL" sz="2400" dirty="0" smtClean="0">
                <a:effectLst/>
                <a:latin typeface="Calibri" panose="020F0502020204030204" pitchFamily="34" charset="0"/>
                <a:ea typeface="Calibri" panose="020F0502020204030204" pitchFamily="34" charset="0"/>
              </a:rPr>
              <a:t>           </a:t>
            </a:r>
            <a:br>
              <a:rPr lang="nl-NL" sz="2400" dirty="0" smtClean="0">
                <a:effectLst/>
                <a:latin typeface="Calibri" panose="020F0502020204030204" pitchFamily="34" charset="0"/>
                <a:ea typeface="Calibri" panose="020F0502020204030204" pitchFamily="34" charset="0"/>
              </a:rPr>
            </a:br>
            <a:r>
              <a:rPr lang="nl-NL" sz="2400" dirty="0" smtClean="0">
                <a:effectLst/>
                <a:latin typeface="Calibri" panose="020F0502020204030204" pitchFamily="34" charset="0"/>
                <a:ea typeface="Calibri" panose="020F0502020204030204" pitchFamily="34" charset="0"/>
              </a:rPr>
              <a:t>          mantelzorgwoning </a:t>
            </a:r>
            <a:r>
              <a:rPr lang="nl-NL" sz="2400" dirty="0">
                <a:effectLst/>
                <a:latin typeface="Calibri" panose="020F0502020204030204" pitchFamily="34" charset="0"/>
                <a:ea typeface="Calibri" panose="020F0502020204030204" pitchFamily="34" charset="0"/>
              </a:rPr>
              <a:t>in eigen tuin.</a:t>
            </a:r>
          </a:p>
          <a:p>
            <a:endParaRPr lang="nl-NL"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NL" sz="2400" b="1" dirty="0">
                <a:solidFill>
                  <a:srgbClr val="7030A0"/>
                </a:solidFill>
                <a:effectLst/>
                <a:latin typeface="Calibri" panose="020F0502020204030204" pitchFamily="34" charset="0"/>
                <a:ea typeface="Calibri" panose="020F0502020204030204" pitchFamily="34" charset="0"/>
              </a:rPr>
              <a:t>Duo/Kangoeroe wonen</a:t>
            </a:r>
            <a:r>
              <a:rPr lang="nl-NL" sz="2400" dirty="0">
                <a:effectLst/>
                <a:latin typeface="Calibri" panose="020F0502020204030204" pitchFamily="34" charset="0"/>
                <a:ea typeface="Calibri" panose="020F0502020204030204" pitchFamily="34" charset="0"/>
              </a:rPr>
              <a:t>. Opsplitsen van de eigen (te) grote woning om bewoning door een tweede huishouden (bijv. een jongere) mogelijk te maken. </a:t>
            </a:r>
          </a:p>
          <a:p>
            <a:pPr marL="342900" lvl="0" indent="-342900">
              <a:buFont typeface="Symbol" panose="05050102010706020507" pitchFamily="18" charset="2"/>
              <a:buChar char=""/>
            </a:pPr>
            <a:endParaRPr lang="nl-NL"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NL" sz="2400" b="1" dirty="0" err="1">
                <a:solidFill>
                  <a:srgbClr val="7030A0"/>
                </a:solidFill>
                <a:effectLst/>
                <a:latin typeface="Calibri" panose="020F0502020204030204" pitchFamily="34" charset="0"/>
                <a:ea typeface="Calibri" panose="020F0502020204030204" pitchFamily="34" charset="0"/>
              </a:rPr>
              <a:t>Mantelzorgwonen</a:t>
            </a:r>
            <a:r>
              <a:rPr lang="nl-NL" sz="2400" dirty="0">
                <a:effectLst/>
                <a:latin typeface="Calibri" panose="020F0502020204030204" pitchFamily="34" charset="0"/>
                <a:ea typeface="Calibri" panose="020F0502020204030204" pitchFamily="34" charset="0"/>
              </a:rPr>
              <a:t>. Plaatsen van een mantelzorgwoning op het eigen terrein. </a:t>
            </a:r>
            <a:endParaRPr lang="nl-NL" sz="2400" dirty="0"/>
          </a:p>
        </p:txBody>
      </p:sp>
    </p:spTree>
    <p:extLst>
      <p:ext uri="{BB962C8B-B14F-4D97-AF65-F5344CB8AC3E}">
        <p14:creationId xmlns:p14="http://schemas.microsoft.com/office/powerpoint/2010/main" xmlns="" val="168720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xmlns="" id="{60508920-F763-5A02-024E-9C1D23E72DCE}"/>
              </a:ext>
            </a:extLst>
          </p:cNvPr>
          <p:cNvPicPr>
            <a:picLocks noChangeAspect="1"/>
          </p:cNvPicPr>
          <p:nvPr/>
        </p:nvPicPr>
        <p:blipFill>
          <a:blip r:embed="rId4"/>
          <a:stretch>
            <a:fillRect/>
          </a:stretch>
        </p:blipFill>
        <p:spPr>
          <a:xfrm>
            <a:off x="6583106" y="1957275"/>
            <a:ext cx="3626122" cy="4705943"/>
          </a:xfrm>
          <a:prstGeom prst="rect">
            <a:avLst/>
          </a:prstGeom>
        </p:spPr>
      </p:pic>
      <p:sp>
        <p:nvSpPr>
          <p:cNvPr id="4" name="Tekstvak 3">
            <a:extLst>
              <a:ext uri="{FF2B5EF4-FFF2-40B4-BE49-F238E27FC236}">
                <a16:creationId xmlns:a16="http://schemas.microsoft.com/office/drawing/2014/main" xmlns="" id="{EA31F673-AEA2-CEA5-908A-FEAE0670105E}"/>
              </a:ext>
            </a:extLst>
          </p:cNvPr>
          <p:cNvSpPr txBox="1"/>
          <p:nvPr/>
        </p:nvSpPr>
        <p:spPr>
          <a:xfrm>
            <a:off x="612688" y="3235718"/>
            <a:ext cx="4996207" cy="2246769"/>
          </a:xfrm>
          <a:prstGeom prst="rect">
            <a:avLst/>
          </a:prstGeom>
          <a:noFill/>
        </p:spPr>
        <p:txBody>
          <a:bodyPr wrap="square" rtlCol="0">
            <a:spAutoFit/>
          </a:bodyPr>
          <a:lstStyle/>
          <a:p>
            <a:endParaRPr lang="nl-NL" sz="2800" b="1" dirty="0">
              <a:solidFill>
                <a:srgbClr val="7030A0"/>
              </a:solidFill>
            </a:endParaRPr>
          </a:p>
          <a:p>
            <a:r>
              <a:rPr lang="nl-NL" sz="2800" b="1" dirty="0" smtClean="0">
                <a:solidFill>
                  <a:srgbClr val="7030A0"/>
                </a:solidFill>
              </a:rPr>
              <a:t>Ruimtebesparing </a:t>
            </a:r>
            <a:r>
              <a:rPr lang="nl-NL" sz="2800" b="1" dirty="0">
                <a:solidFill>
                  <a:srgbClr val="7030A0"/>
                </a:solidFill>
              </a:rPr>
              <a:t>met een </a:t>
            </a:r>
          </a:p>
          <a:p>
            <a:endParaRPr lang="nl-NL" sz="2800" b="1" dirty="0">
              <a:solidFill>
                <a:srgbClr val="7030A0"/>
              </a:solidFill>
            </a:endParaRPr>
          </a:p>
          <a:p>
            <a:r>
              <a:rPr lang="nl-NL" sz="2800" b="1" dirty="0">
                <a:solidFill>
                  <a:srgbClr val="7030A0"/>
                </a:solidFill>
              </a:rPr>
              <a:t>	Trio – woning</a:t>
            </a:r>
          </a:p>
          <a:p>
            <a:endParaRPr lang="nl-NL" sz="2800" dirty="0"/>
          </a:p>
        </p:txBody>
      </p:sp>
    </p:spTree>
    <p:extLst>
      <p:ext uri="{BB962C8B-B14F-4D97-AF65-F5344CB8AC3E}">
        <p14:creationId xmlns:p14="http://schemas.microsoft.com/office/powerpoint/2010/main" xmlns="" val="66177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1" y="1"/>
            <a:ext cx="12191999" cy="2233280"/>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289351" y="2233281"/>
            <a:ext cx="11293050" cy="4585871"/>
          </a:xfrm>
          <a:prstGeom prst="rect">
            <a:avLst/>
          </a:prstGeom>
          <a:noFill/>
        </p:spPr>
        <p:txBody>
          <a:bodyPr wrap="square" rtlCol="0">
            <a:spAutoFit/>
          </a:bodyPr>
          <a:lstStyle/>
          <a:p>
            <a:r>
              <a:rPr lang="nl-NL" sz="2800" b="1" i="1" dirty="0">
                <a:solidFill>
                  <a:srgbClr val="00B050"/>
                </a:solidFill>
                <a:latin typeface="Calibri" panose="020F0502020204030204" pitchFamily="34" charset="0"/>
                <a:ea typeface="Calibri" panose="020F0502020204030204" pitchFamily="34" charset="0"/>
              </a:rPr>
              <a:t>Voorstel 2</a:t>
            </a:r>
            <a:r>
              <a:rPr lang="nl-NL" sz="2400" b="1" dirty="0">
                <a:solidFill>
                  <a:srgbClr val="7030A0"/>
                </a:solidFill>
                <a:latin typeface="Calibri" panose="020F0502020204030204" pitchFamily="34" charset="0"/>
                <a:ea typeface="Calibri" panose="020F0502020204030204" pitchFamily="34" charset="0"/>
              </a:rPr>
              <a:t>	</a:t>
            </a:r>
            <a:r>
              <a:rPr lang="nl-NL" sz="2800" b="1" dirty="0">
                <a:solidFill>
                  <a:srgbClr val="7030A0"/>
                </a:solidFill>
                <a:effectLst/>
                <a:latin typeface="Calibri" panose="020F0502020204030204" pitchFamily="34" charset="0"/>
                <a:ea typeface="Calibri" panose="020F0502020204030204" pitchFamily="34" charset="0"/>
              </a:rPr>
              <a:t>Geclusterde woningen voor senioren </a:t>
            </a:r>
            <a:r>
              <a:rPr lang="nl-NL" sz="2400" dirty="0">
                <a:latin typeface="Calibri" panose="020F0502020204030204" pitchFamily="34" charset="0"/>
                <a:ea typeface="Calibri" panose="020F0502020204030204" pitchFamily="34" charset="0"/>
              </a:rPr>
              <a:t> </a:t>
            </a:r>
            <a:r>
              <a:rPr lang="nl-NL" sz="2400" dirty="0">
                <a:effectLst/>
                <a:latin typeface="Calibri" panose="020F0502020204030204" pitchFamily="34" charset="0"/>
                <a:ea typeface="Calibri" panose="020F0502020204030204" pitchFamily="34" charset="0"/>
              </a:rPr>
              <a:t>worden door overheid en 			private partijen in voldoende mate beschikbaar gesteld.</a:t>
            </a:r>
          </a:p>
          <a:p>
            <a:endParaRPr lang="nl-NL" sz="2400" dirty="0">
              <a:latin typeface="Calibri" panose="020F0502020204030204" pitchFamily="34" charset="0"/>
            </a:endParaRPr>
          </a:p>
          <a:p>
            <a:r>
              <a:rPr lang="nl-NL" sz="2400" b="1" dirty="0"/>
              <a:t>Wat is het?</a:t>
            </a:r>
          </a:p>
          <a:p>
            <a:r>
              <a:rPr lang="nl-NL" sz="2400" dirty="0">
                <a:effectLst/>
                <a:ea typeface="Calibri" panose="020F0502020204030204" pitchFamily="34" charset="0"/>
              </a:rPr>
              <a:t>Senioren wonen samen in ruimtelijk geclusterde, aangepaste  wooneenheden met een gezamenlijke ruimte voor ontmoeting. Men helpt elkaar.</a:t>
            </a:r>
            <a:endParaRPr lang="nl-NL" sz="2400" b="1" dirty="0"/>
          </a:p>
          <a:p>
            <a:endParaRPr lang="nl-NL" sz="2400" b="1" dirty="0"/>
          </a:p>
          <a:p>
            <a:r>
              <a:rPr lang="nl-NL" sz="2400" b="1" dirty="0"/>
              <a:t>Voordeel</a:t>
            </a:r>
            <a:endParaRPr lang="nl-NL" sz="2400" dirty="0">
              <a:effectLst/>
              <a:latin typeface="Calibri" panose="020F0502020204030204" pitchFamily="34" charset="0"/>
              <a:ea typeface="Calibri" panose="020F0502020204030204" pitchFamily="34" charset="0"/>
            </a:endParaRPr>
          </a:p>
          <a:p>
            <a:r>
              <a:rPr lang="nl-NL" sz="2400" dirty="0">
                <a:effectLst/>
                <a:latin typeface="Calibri" panose="020F0502020204030204" pitchFamily="34" charset="0"/>
                <a:ea typeface="Calibri" panose="020F0502020204030204" pitchFamily="34" charset="0"/>
              </a:rPr>
              <a:t>Efficiëntere zorg, minder eenzaamheid, doorstroming op de huizenmarkt.</a:t>
            </a:r>
          </a:p>
          <a:p>
            <a:endParaRPr lang="nl-NL" sz="2400" dirty="0">
              <a:latin typeface="Calibri" panose="020F0502020204030204" pitchFamily="34" charset="0"/>
              <a:ea typeface="Calibri" panose="020F0502020204030204" pitchFamily="34" charset="0"/>
            </a:endParaRPr>
          </a:p>
          <a:p>
            <a:r>
              <a:rPr lang="nl-NL" sz="2400" b="1" dirty="0">
                <a:effectLst/>
                <a:latin typeface="Calibri" panose="020F0502020204030204" pitchFamily="34" charset="0"/>
                <a:ea typeface="Calibri" panose="020F0502020204030204" pitchFamily="34" charset="0"/>
              </a:rPr>
              <a:t>Vele vormen</a:t>
            </a:r>
          </a:p>
          <a:p>
            <a:r>
              <a:rPr lang="nl-NL" sz="2400" dirty="0">
                <a:latin typeface="Calibri" panose="020F0502020204030204" pitchFamily="34" charset="0"/>
                <a:ea typeface="Calibri" panose="020F0502020204030204" pitchFamily="34" charset="0"/>
              </a:rPr>
              <a:t>W</a:t>
            </a:r>
            <a:r>
              <a:rPr lang="nl-NL" sz="2400" dirty="0">
                <a:effectLst/>
                <a:latin typeface="Calibri" panose="020F0502020204030204" pitchFamily="34" charset="0"/>
                <a:ea typeface="Calibri" panose="020F0502020204030204" pitchFamily="34" charset="0"/>
              </a:rPr>
              <a:t>ooncomplex, serviceflat, </a:t>
            </a:r>
            <a:r>
              <a:rPr lang="nl-NL" sz="2400" dirty="0" smtClean="0">
                <a:effectLst/>
                <a:latin typeface="Calibri" panose="020F0502020204030204" pitchFamily="34" charset="0"/>
                <a:ea typeface="Calibri" panose="020F0502020204030204" pitchFamily="34" charset="0"/>
              </a:rPr>
              <a:t> aanleunwoningen</a:t>
            </a:r>
            <a:r>
              <a:rPr lang="nl-NL" sz="2400" dirty="0">
                <a:effectLst/>
                <a:latin typeface="Calibri" panose="020F0502020204030204" pitchFamily="34" charset="0"/>
                <a:ea typeface="Calibri" panose="020F0502020204030204" pitchFamily="34" charset="0"/>
              </a:rPr>
              <a:t>, </a:t>
            </a:r>
            <a:r>
              <a:rPr lang="nl-NL" sz="2400" dirty="0" smtClean="0">
                <a:effectLst/>
                <a:latin typeface="Calibri" panose="020F0502020204030204" pitchFamily="34" charset="0"/>
                <a:ea typeface="Calibri" panose="020F0502020204030204" pitchFamily="34" charset="0"/>
              </a:rPr>
              <a:t> knarrenhofjes</a:t>
            </a:r>
            <a:r>
              <a:rPr lang="nl-NL" sz="2400" dirty="0">
                <a:effectLst/>
                <a:latin typeface="Calibri" panose="020F0502020204030204" pitchFamily="34" charset="0"/>
                <a:ea typeface="Calibri" panose="020F0502020204030204" pitchFamily="34" charset="0"/>
              </a:rPr>
              <a:t>, </a:t>
            </a:r>
            <a:r>
              <a:rPr lang="nl-NL" sz="2400" dirty="0" smtClean="0">
                <a:effectLst/>
                <a:latin typeface="Calibri" panose="020F0502020204030204" pitchFamily="34" charset="0"/>
                <a:ea typeface="Calibri" panose="020F0502020204030204" pitchFamily="34" charset="0"/>
              </a:rPr>
              <a:t> gespikkeld </a:t>
            </a:r>
            <a:r>
              <a:rPr lang="nl-NL" sz="2400" dirty="0">
                <a:effectLst/>
                <a:latin typeface="Calibri" panose="020F0502020204030204" pitchFamily="34" charset="0"/>
                <a:ea typeface="Calibri" panose="020F0502020204030204" pitchFamily="34" charset="0"/>
              </a:rPr>
              <a:t>wonen.</a:t>
            </a:r>
          </a:p>
        </p:txBody>
      </p:sp>
    </p:spTree>
    <p:extLst>
      <p:ext uri="{BB962C8B-B14F-4D97-AF65-F5344CB8AC3E}">
        <p14:creationId xmlns:p14="http://schemas.microsoft.com/office/powerpoint/2010/main" xmlns="" val="2146571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587407" y="1811357"/>
            <a:ext cx="11347385" cy="4154984"/>
          </a:xfrm>
          <a:prstGeom prst="rect">
            <a:avLst/>
          </a:prstGeom>
          <a:noFill/>
        </p:spPr>
        <p:txBody>
          <a:bodyPr wrap="square" rtlCol="0">
            <a:spAutoFit/>
          </a:bodyPr>
          <a:lstStyle/>
          <a:p>
            <a:pPr>
              <a:lnSpc>
                <a:spcPct val="150000"/>
              </a:lnSpc>
            </a:pPr>
            <a:r>
              <a:rPr lang="nl-NL" sz="2800" b="1" i="1" dirty="0">
                <a:solidFill>
                  <a:srgbClr val="00B050"/>
                </a:solidFill>
                <a:latin typeface="Calibri" panose="020F0502020204030204" pitchFamily="34" charset="0"/>
                <a:ea typeface="Calibri" panose="020F0502020204030204" pitchFamily="34" charset="0"/>
              </a:rPr>
              <a:t>Beslispunten voor “geclusterd </a:t>
            </a:r>
            <a:r>
              <a:rPr lang="nl-NL" sz="2800" b="1" i="1" dirty="0">
                <a:solidFill>
                  <a:srgbClr val="00B050"/>
                </a:solidFill>
                <a:effectLst/>
                <a:latin typeface="Calibri" panose="020F0502020204030204" pitchFamily="34" charset="0"/>
                <a:ea typeface="Calibri" panose="020F0502020204030204" pitchFamily="34" charset="0"/>
              </a:rPr>
              <a:t>wonen”</a:t>
            </a:r>
          </a:p>
          <a:p>
            <a:pPr lvl="0">
              <a:lnSpc>
                <a:spcPct val="150000"/>
              </a:lnSpc>
            </a:pPr>
            <a:r>
              <a:rPr lang="nl-NL" sz="2400" dirty="0"/>
              <a:t>2.1  E</a:t>
            </a:r>
            <a:r>
              <a:rPr lang="nl-NL" sz="2400" dirty="0">
                <a:effectLst/>
                <a:latin typeface="Calibri" panose="020F0502020204030204" pitchFamily="34" charset="0"/>
                <a:ea typeface="Calibri" panose="020F0502020204030204" pitchFamily="34" charset="0"/>
              </a:rPr>
              <a:t>en </a:t>
            </a:r>
            <a:r>
              <a:rPr lang="nl-NL" sz="2400" b="1" dirty="0">
                <a:solidFill>
                  <a:srgbClr val="7030A0"/>
                </a:solidFill>
                <a:effectLst/>
                <a:latin typeface="Calibri" panose="020F0502020204030204" pitchFamily="34" charset="0"/>
                <a:ea typeface="Calibri" panose="020F0502020204030204" pitchFamily="34" charset="0"/>
              </a:rPr>
              <a:t>actueel overzicht </a:t>
            </a:r>
            <a:r>
              <a:rPr lang="nl-NL" sz="2400" dirty="0">
                <a:effectLst/>
                <a:latin typeface="Calibri" panose="020F0502020204030204" pitchFamily="34" charset="0"/>
                <a:ea typeface="Calibri" panose="020F0502020204030204" pitchFamily="34" charset="0"/>
              </a:rPr>
              <a:t>van bestaande geclusterde woonvormen wordt regelmatig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gecommuniceerd met inwoners (Overheid).</a:t>
            </a:r>
          </a:p>
          <a:p>
            <a:pPr lvl="0">
              <a:lnSpc>
                <a:spcPct val="150000"/>
              </a:lnSpc>
            </a:pPr>
            <a:r>
              <a:rPr lang="nl-NL" sz="2400" dirty="0">
                <a:effectLst/>
                <a:latin typeface="Calibri" panose="020F0502020204030204" pitchFamily="34" charset="0"/>
                <a:ea typeface="Calibri" panose="020F0502020204030204" pitchFamily="34" charset="0"/>
              </a:rPr>
              <a:t>2.2   Met </a:t>
            </a:r>
            <a:r>
              <a:rPr lang="nl-NL" sz="2400" b="1" dirty="0">
                <a:solidFill>
                  <a:srgbClr val="7030A0"/>
                </a:solidFill>
                <a:effectLst/>
                <a:latin typeface="Calibri" panose="020F0502020204030204" pitchFamily="34" charset="0"/>
                <a:ea typeface="Calibri" panose="020F0502020204030204" pitchFamily="34" charset="0"/>
              </a:rPr>
              <a:t>enquêtes</a:t>
            </a:r>
            <a:r>
              <a:rPr lang="nl-NL" sz="2400" dirty="0">
                <a:effectLst/>
                <a:latin typeface="Calibri" panose="020F0502020204030204" pitchFamily="34" charset="0"/>
                <a:ea typeface="Calibri" panose="020F0502020204030204" pitchFamily="34" charset="0"/>
              </a:rPr>
              <a:t> peilt de overheid de toekomstige behoefte.</a:t>
            </a:r>
          </a:p>
          <a:p>
            <a:pPr lvl="0">
              <a:lnSpc>
                <a:spcPct val="150000"/>
              </a:lnSpc>
            </a:pPr>
            <a:r>
              <a:rPr lang="nl-NL" sz="2400" dirty="0">
                <a:latin typeface="Calibri" panose="020F0502020204030204" pitchFamily="34" charset="0"/>
              </a:rPr>
              <a:t>2.3    </a:t>
            </a:r>
            <a:r>
              <a:rPr lang="nl-NL" sz="2400" b="1" dirty="0">
                <a:solidFill>
                  <a:srgbClr val="7030A0"/>
                </a:solidFill>
                <a:latin typeface="Calibri" panose="020F0502020204030204" pitchFamily="34" charset="0"/>
              </a:rPr>
              <a:t>B</a:t>
            </a:r>
            <a:r>
              <a:rPr lang="nl-NL" sz="2400" b="1" dirty="0">
                <a:solidFill>
                  <a:srgbClr val="7030A0"/>
                </a:solidFill>
                <a:effectLst/>
                <a:latin typeface="Calibri" panose="020F0502020204030204" pitchFamily="34" charset="0"/>
                <a:ea typeface="Calibri" panose="020F0502020204030204" pitchFamily="34" charset="0"/>
              </a:rPr>
              <a:t>ouwvergunningen</a:t>
            </a:r>
            <a:r>
              <a:rPr lang="nl-NL" sz="2400" dirty="0">
                <a:effectLst/>
                <a:latin typeface="Calibri" panose="020F0502020204030204" pitchFamily="34" charset="0"/>
                <a:ea typeface="Calibri" panose="020F0502020204030204" pitchFamily="34" charset="0"/>
              </a:rPr>
              <a:t> voor geclusterd wonen krijgen prioriteit (overheid</a:t>
            </a:r>
            <a:r>
              <a:rPr lang="nl-NL" sz="2400" dirty="0" smtClean="0">
                <a:effectLst/>
                <a:latin typeface="Calibri" panose="020F0502020204030204" pitchFamily="34" charset="0"/>
                <a:ea typeface="Calibri" panose="020F0502020204030204" pitchFamily="34" charset="0"/>
              </a:rPr>
              <a:t>).</a:t>
            </a: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t>
            </a:r>
            <a:r>
              <a:rPr lang="nl-NL" sz="2400" dirty="0" smtClean="0">
                <a:effectLst/>
                <a:latin typeface="Calibri" panose="020F0502020204030204" pitchFamily="34" charset="0"/>
                <a:ea typeface="Calibri" panose="020F0502020204030204" pitchFamily="34" charset="0"/>
              </a:rPr>
              <a:t>			</a:t>
            </a:r>
          </a:p>
          <a:p>
            <a:pPr lvl="0">
              <a:lnSpc>
                <a:spcPct val="150000"/>
              </a:lnSpc>
            </a:pPr>
            <a:r>
              <a:rPr lang="nl-NL" sz="2400" b="1" i="1" dirty="0" smtClean="0">
                <a:solidFill>
                  <a:srgbClr val="FF0000"/>
                </a:solidFill>
                <a:latin typeface="Calibri" panose="020F0502020204030204" pitchFamily="34" charset="0"/>
                <a:ea typeface="Calibri" panose="020F0502020204030204" pitchFamily="34" charset="0"/>
              </a:rPr>
              <a:t>		</a:t>
            </a:r>
            <a:r>
              <a:rPr lang="nl-NL" sz="2800" b="1" i="1" dirty="0" smtClean="0">
                <a:solidFill>
                  <a:srgbClr val="FF0000"/>
                </a:solidFill>
                <a:effectLst/>
                <a:latin typeface="Calibri" panose="020F0502020204030204" pitchFamily="34" charset="0"/>
                <a:ea typeface="Calibri" panose="020F0502020204030204" pitchFamily="34" charset="0"/>
              </a:rPr>
              <a:t>“</a:t>
            </a:r>
            <a:r>
              <a:rPr lang="nl-NL" sz="2800" b="1" i="1" dirty="0">
                <a:solidFill>
                  <a:srgbClr val="FF0000"/>
                </a:solidFill>
                <a:effectLst/>
                <a:latin typeface="Calibri" panose="020F0502020204030204" pitchFamily="34" charset="0"/>
                <a:ea typeface="Calibri" panose="020F0502020204030204" pitchFamily="34" charset="0"/>
              </a:rPr>
              <a:t>Een slimme senior gaat ervoor!”</a:t>
            </a:r>
            <a:endParaRPr lang="nl-NL" sz="2800" b="1" dirty="0"/>
          </a:p>
        </p:txBody>
      </p:sp>
    </p:spTree>
    <p:extLst>
      <p:ext uri="{BB962C8B-B14F-4D97-AF65-F5344CB8AC3E}">
        <p14:creationId xmlns:p14="http://schemas.microsoft.com/office/powerpoint/2010/main" xmlns="" val="2269157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772998" y="3298238"/>
            <a:ext cx="5323002" cy="1261884"/>
          </a:xfrm>
          <a:prstGeom prst="rect">
            <a:avLst/>
          </a:prstGeom>
          <a:noFill/>
        </p:spPr>
        <p:txBody>
          <a:bodyPr wrap="square" rtlCol="0">
            <a:spAutoFit/>
          </a:bodyPr>
          <a:lstStyle/>
          <a:p>
            <a:r>
              <a:rPr lang="nl-NL" sz="2800" b="1" dirty="0">
                <a:solidFill>
                  <a:srgbClr val="7030A0"/>
                </a:solidFill>
                <a:effectLst/>
                <a:latin typeface="Calibri" panose="020F0502020204030204" pitchFamily="34" charset="0"/>
                <a:ea typeface="Calibri" panose="020F0502020204030204" pitchFamily="34" charset="0"/>
              </a:rPr>
              <a:t>Geclusterd wonen</a:t>
            </a:r>
          </a:p>
          <a:p>
            <a:r>
              <a:rPr lang="nl-NL" sz="2400" dirty="0">
                <a:latin typeface="Calibri" panose="020F0502020204030204" pitchFamily="34" charset="0"/>
                <a:ea typeface="Calibri" panose="020F0502020204030204" pitchFamily="34" charset="0"/>
              </a:rPr>
              <a:t>   </a:t>
            </a:r>
            <a:endParaRPr lang="nl-NL" sz="2400" b="1" dirty="0"/>
          </a:p>
          <a:p>
            <a:r>
              <a:rPr lang="nl-NL" sz="2400" b="1" dirty="0"/>
              <a:t>hoeft niet veel ruimte te kosten……..</a:t>
            </a:r>
          </a:p>
        </p:txBody>
      </p:sp>
      <p:pic>
        <p:nvPicPr>
          <p:cNvPr id="3" name="Afbeelding 2">
            <a:extLst>
              <a:ext uri="{FF2B5EF4-FFF2-40B4-BE49-F238E27FC236}">
                <a16:creationId xmlns:a16="http://schemas.microsoft.com/office/drawing/2014/main" xmlns="" id="{7BA979DC-7CA8-E37D-8D3F-BF2EBD8AEC1A}"/>
              </a:ext>
            </a:extLst>
          </p:cNvPr>
          <p:cNvPicPr>
            <a:picLocks noChangeAspect="1"/>
          </p:cNvPicPr>
          <p:nvPr/>
        </p:nvPicPr>
        <p:blipFill>
          <a:blip r:embed="rId4"/>
          <a:stretch>
            <a:fillRect/>
          </a:stretch>
        </p:blipFill>
        <p:spPr>
          <a:xfrm>
            <a:off x="6752736" y="1838326"/>
            <a:ext cx="3288990" cy="5019674"/>
          </a:xfrm>
          <a:prstGeom prst="rect">
            <a:avLst/>
          </a:prstGeom>
        </p:spPr>
      </p:pic>
    </p:spTree>
    <p:extLst>
      <p:ext uri="{BB962C8B-B14F-4D97-AF65-F5344CB8AC3E}">
        <p14:creationId xmlns:p14="http://schemas.microsoft.com/office/powerpoint/2010/main" xmlns="" val="289129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263950" y="2285978"/>
            <a:ext cx="11378153" cy="4339650"/>
          </a:xfrm>
          <a:prstGeom prst="rect">
            <a:avLst/>
          </a:prstGeom>
          <a:noFill/>
        </p:spPr>
        <p:txBody>
          <a:bodyPr wrap="square" rtlCol="0">
            <a:spAutoFit/>
          </a:bodyPr>
          <a:lstStyle/>
          <a:p>
            <a:pPr marL="1790700" indent="-1790700"/>
            <a:r>
              <a:rPr lang="nl-NL" sz="2800" b="1" i="1" dirty="0">
                <a:solidFill>
                  <a:srgbClr val="00B050"/>
                </a:solidFill>
                <a:effectLst/>
                <a:latin typeface="Calibri" panose="020F0502020204030204" pitchFamily="34" charset="0"/>
                <a:ea typeface="Calibri" panose="020F0502020204030204" pitchFamily="34" charset="0"/>
              </a:rPr>
              <a:t>Voorstel 3</a:t>
            </a:r>
            <a:r>
              <a:rPr lang="nl-NL" sz="2400" b="1" i="1" dirty="0">
                <a:solidFill>
                  <a:srgbClr val="7030A0"/>
                </a:solidFill>
                <a:latin typeface="Calibri" panose="020F0502020204030204" pitchFamily="34" charset="0"/>
                <a:ea typeface="Calibri" panose="020F0502020204030204" pitchFamily="34" charset="0"/>
              </a:rPr>
              <a:t>     </a:t>
            </a:r>
            <a:r>
              <a:rPr lang="nl-NL" sz="2400" dirty="0">
                <a:latin typeface="Calibri" panose="020F0502020204030204" pitchFamily="34" charset="0"/>
                <a:ea typeface="Calibri" panose="020F0502020204030204" pitchFamily="34" charset="0"/>
              </a:rPr>
              <a:t>De</a:t>
            </a:r>
            <a:r>
              <a:rPr lang="nl-NL" sz="2400" b="1" i="1" dirty="0">
                <a:latin typeface="Calibri" panose="020F0502020204030204" pitchFamily="34" charset="0"/>
                <a:ea typeface="Calibri" panose="020F0502020204030204" pitchFamily="34" charset="0"/>
              </a:rPr>
              <a:t> </a:t>
            </a:r>
            <a:r>
              <a:rPr lang="nl-NL" sz="2400" dirty="0">
                <a:latin typeface="Calibri" panose="020F0502020204030204" pitchFamily="34" charset="0"/>
                <a:ea typeface="Calibri" panose="020F0502020204030204" pitchFamily="34" charset="0"/>
              </a:rPr>
              <a:t>overheid en private partijen</a:t>
            </a:r>
            <a:r>
              <a:rPr lang="nl-NL" sz="2400" b="1" i="1" dirty="0">
                <a:solidFill>
                  <a:srgbClr val="7030A0"/>
                </a:solidFill>
                <a:latin typeface="Calibri" panose="020F0502020204030204" pitchFamily="34" charset="0"/>
                <a:ea typeface="Calibri" panose="020F0502020204030204" pitchFamily="34" charset="0"/>
              </a:rPr>
              <a:t> </a:t>
            </a:r>
            <a:r>
              <a:rPr lang="nl-NL" sz="2400" dirty="0">
                <a:latin typeface="Calibri" panose="020F0502020204030204" pitchFamily="34" charset="0"/>
                <a:ea typeface="Calibri" panose="020F0502020204030204" pitchFamily="34" charset="0"/>
              </a:rPr>
              <a:t>stellen </a:t>
            </a:r>
            <a:r>
              <a:rPr lang="nl-NL" sz="2800" b="1" dirty="0">
                <a:solidFill>
                  <a:srgbClr val="7030A0"/>
                </a:solidFill>
                <a:effectLst/>
                <a:latin typeface="Calibri" panose="020F0502020204030204" pitchFamily="34" charset="0"/>
                <a:ea typeface="Calibri" panose="020F0502020204030204" pitchFamily="34" charset="0"/>
              </a:rPr>
              <a:t>voldoende verpleeghuisbedden </a:t>
            </a:r>
            <a:r>
              <a:rPr lang="nl-NL" sz="2400" dirty="0">
                <a:effectLst/>
                <a:latin typeface="Calibri" panose="020F0502020204030204" pitchFamily="34" charset="0"/>
                <a:ea typeface="Calibri" panose="020F0502020204030204" pitchFamily="34" charset="0"/>
              </a:rPr>
              <a:t>beschikbaar.</a:t>
            </a:r>
            <a:endParaRPr lang="nl-NL" sz="2400" dirty="0"/>
          </a:p>
          <a:p>
            <a:r>
              <a:rPr lang="nl-NL" sz="2400" b="1" dirty="0"/>
              <a:t> </a:t>
            </a:r>
          </a:p>
          <a:p>
            <a:r>
              <a:rPr lang="nl-NL" sz="2800" b="1" i="1" dirty="0">
                <a:solidFill>
                  <a:srgbClr val="00B050"/>
                </a:solidFill>
              </a:rPr>
              <a:t>Beslispunten</a:t>
            </a:r>
          </a:p>
          <a:p>
            <a:pPr>
              <a:lnSpc>
                <a:spcPct val="150000"/>
              </a:lnSpc>
            </a:pPr>
            <a:r>
              <a:rPr lang="nl-NL" sz="2400" dirty="0">
                <a:effectLst/>
                <a:latin typeface="Calibri" panose="020F0502020204030204" pitchFamily="34" charset="0"/>
                <a:ea typeface="Calibri" panose="020F0502020204030204" pitchFamily="34" charset="0"/>
              </a:rPr>
              <a:t>3.1  Bepaal de toekomstige </a:t>
            </a:r>
            <a:r>
              <a:rPr lang="nl-NL" sz="2400" b="1" dirty="0">
                <a:solidFill>
                  <a:srgbClr val="7030A0"/>
                </a:solidFill>
                <a:effectLst/>
                <a:latin typeface="Calibri" panose="020F0502020204030204" pitchFamily="34" charset="0"/>
                <a:ea typeface="Calibri" panose="020F0502020204030204" pitchFamily="34" charset="0"/>
              </a:rPr>
              <a:t>behoefte </a:t>
            </a:r>
            <a:r>
              <a:rPr lang="nl-NL" sz="2400" b="1" dirty="0">
                <a:solidFill>
                  <a:srgbClr val="7030A0"/>
                </a:solidFill>
                <a:latin typeface="Calibri" panose="020F0502020204030204" pitchFamily="34" charset="0"/>
                <a:ea typeface="Calibri" panose="020F0502020204030204" pitchFamily="34" charset="0"/>
              </a:rPr>
              <a:t>aan verpleeghuisbedden </a:t>
            </a:r>
            <a:r>
              <a:rPr lang="nl-NL" sz="2400" dirty="0">
                <a:latin typeface="Calibri" panose="020F0502020204030204" pitchFamily="34" charset="0"/>
                <a:ea typeface="Calibri" panose="020F0502020204030204" pitchFamily="34" charset="0"/>
              </a:rPr>
              <a:t>(zorgaanbieders en</a:t>
            </a:r>
            <a:br>
              <a:rPr lang="nl-NL" sz="2400" dirty="0">
                <a:latin typeface="Calibri" panose="020F0502020204030204" pitchFamily="34" charset="0"/>
                <a:ea typeface="Calibri" panose="020F0502020204030204" pitchFamily="34" charset="0"/>
              </a:rPr>
            </a:br>
            <a:r>
              <a:rPr lang="nl-NL" sz="2400" dirty="0">
                <a:latin typeface="Calibri" panose="020F0502020204030204" pitchFamily="34" charset="0"/>
                <a:ea typeface="Calibri" panose="020F0502020204030204" pitchFamily="34" charset="0"/>
              </a:rPr>
              <a:t>         verzekeraars).</a:t>
            </a:r>
            <a:endParaRPr lang="nl-NL" sz="2400" dirty="0">
              <a:effectLst/>
              <a:latin typeface="Calibri" panose="020F0502020204030204" pitchFamily="34" charset="0"/>
              <a:ea typeface="Calibri" panose="020F0502020204030204" pitchFamily="34" charset="0"/>
            </a:endParaRPr>
          </a:p>
          <a:p>
            <a:pPr>
              <a:lnSpc>
                <a:spcPct val="150000"/>
              </a:lnSpc>
            </a:pPr>
            <a:r>
              <a:rPr lang="nl-NL" sz="2400" dirty="0">
                <a:effectLst/>
                <a:latin typeface="Calibri" panose="020F0502020204030204" pitchFamily="34" charset="0"/>
                <a:ea typeface="Calibri" panose="020F0502020204030204" pitchFamily="34" charset="0"/>
              </a:rPr>
              <a:t>3.2  </a:t>
            </a:r>
            <a:r>
              <a:rPr lang="nl-NL" sz="2400" dirty="0">
                <a:solidFill>
                  <a:srgbClr val="7030A0"/>
                </a:solidFill>
                <a:effectLst/>
                <a:latin typeface="Calibri" panose="020F0502020204030204" pitchFamily="34" charset="0"/>
                <a:ea typeface="Calibri" panose="020F0502020204030204" pitchFamily="34" charset="0"/>
              </a:rPr>
              <a:t>Stimuleer uitbreiding </a:t>
            </a:r>
            <a:r>
              <a:rPr lang="nl-NL" sz="2400" dirty="0">
                <a:effectLst/>
                <a:latin typeface="Calibri" panose="020F0502020204030204" pitchFamily="34" charset="0"/>
                <a:ea typeface="Calibri" panose="020F0502020204030204" pitchFamily="34" charset="0"/>
              </a:rPr>
              <a:t>van verpleegbedcapaciteit waar nodig (overheid).</a:t>
            </a:r>
          </a:p>
          <a:p>
            <a:pPr>
              <a:lnSpc>
                <a:spcPct val="150000"/>
              </a:lnSpc>
            </a:pPr>
            <a:endParaRPr lang="nl-NL" sz="2400" b="1" dirty="0"/>
          </a:p>
          <a:p>
            <a:endParaRPr lang="nl-NL" sz="2400" b="1" dirty="0"/>
          </a:p>
        </p:txBody>
      </p:sp>
    </p:spTree>
    <p:extLst>
      <p:ext uri="{BB962C8B-B14F-4D97-AF65-F5344CB8AC3E}">
        <p14:creationId xmlns:p14="http://schemas.microsoft.com/office/powerpoint/2010/main" xmlns="" val="1005590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119982" y="2730142"/>
            <a:ext cx="11378153" cy="2123658"/>
          </a:xfrm>
          <a:prstGeom prst="rect">
            <a:avLst/>
          </a:prstGeom>
          <a:noFill/>
        </p:spPr>
        <p:txBody>
          <a:bodyPr wrap="square" rtlCol="0">
            <a:spAutoFit/>
          </a:bodyPr>
          <a:lstStyle/>
          <a:p>
            <a:pPr marL="1790700" indent="-1790700" algn="ctr"/>
            <a:r>
              <a:rPr lang="nl-NL" sz="3600" b="1" i="1" dirty="0">
                <a:solidFill>
                  <a:srgbClr val="00B050"/>
                </a:solidFill>
                <a:latin typeface="Calibri" panose="020F0502020204030204" pitchFamily="34" charset="0"/>
              </a:rPr>
              <a:t>Dank voor uw aandacht</a:t>
            </a:r>
          </a:p>
          <a:p>
            <a:pPr marL="1790700" indent="-1790700" algn="ctr"/>
            <a:endParaRPr lang="nl-NL" sz="3600" b="1" i="1" dirty="0">
              <a:solidFill>
                <a:srgbClr val="00B050"/>
              </a:solidFill>
              <a:latin typeface="Calibri" panose="020F0502020204030204" pitchFamily="34" charset="0"/>
            </a:endParaRPr>
          </a:p>
          <a:p>
            <a:pPr marL="1790700" indent="-1790700" algn="ctr"/>
            <a:r>
              <a:rPr lang="nl-NL" sz="3600" b="1" i="1" dirty="0">
                <a:solidFill>
                  <a:srgbClr val="00B050"/>
                </a:solidFill>
                <a:latin typeface="Calibri" panose="020F0502020204030204" pitchFamily="34" charset="0"/>
              </a:rPr>
              <a:t>Vragen?</a:t>
            </a:r>
            <a:endParaRPr lang="nl-NL" sz="3600" b="1" dirty="0"/>
          </a:p>
          <a:p>
            <a:endParaRPr lang="nl-NL" sz="2400" b="1" dirty="0"/>
          </a:p>
        </p:txBody>
      </p:sp>
    </p:spTree>
    <p:extLst>
      <p:ext uri="{BB962C8B-B14F-4D97-AF65-F5344CB8AC3E}">
        <p14:creationId xmlns:p14="http://schemas.microsoft.com/office/powerpoint/2010/main" xmlns="" val="4280214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B48AF6-8473-7E25-622F-EEC37B95C90E}"/>
              </a:ext>
            </a:extLst>
          </p:cNvPr>
          <p:cNvSpPr>
            <a:spLocks noGrp="1"/>
          </p:cNvSpPr>
          <p:nvPr>
            <p:ph type="ctrTitle"/>
          </p:nvPr>
        </p:nvSpPr>
        <p:spPr>
          <a:xfrm>
            <a:off x="1449739" y="3212673"/>
            <a:ext cx="9815291" cy="2855049"/>
          </a:xfrm>
        </p:spPr>
        <p:txBody>
          <a:bodyPr>
            <a:normAutofit fontScale="90000"/>
          </a:bodyPr>
          <a:lstStyle/>
          <a:p>
            <a:pPr lvl="0" algn="l"/>
            <a:r>
              <a:rPr lang="nl-NL" sz="2400" b="1" dirty="0">
                <a:solidFill>
                  <a:srgbClr val="002060"/>
                </a:solidFill>
                <a:effectLst/>
                <a:latin typeface="Calibri" panose="020F0502020204030204" pitchFamily="34" charset="0"/>
                <a:ea typeface="Times New Roman" panose="02020603050405020304" pitchFamily="18" charset="0"/>
              </a:rPr>
              <a:t/>
            </a:r>
            <a:br>
              <a:rPr lang="nl-NL" sz="2400" b="1" dirty="0">
                <a:solidFill>
                  <a:srgbClr val="002060"/>
                </a:solidFill>
                <a:effectLst/>
                <a:latin typeface="Calibri" panose="020F0502020204030204" pitchFamily="34" charset="0"/>
                <a:ea typeface="Times New Roman" panose="02020603050405020304" pitchFamily="18" charset="0"/>
              </a:rPr>
            </a:br>
            <a:r>
              <a:rPr lang="nl-NL" sz="2400" b="1" dirty="0">
                <a:solidFill>
                  <a:srgbClr val="002060"/>
                </a:solidFill>
                <a:effectLst/>
                <a:latin typeface="Calibri" panose="020F0502020204030204" pitchFamily="34" charset="0"/>
                <a:ea typeface="Times New Roman" panose="02020603050405020304" pitchFamily="18" charset="0"/>
              </a:rPr>
              <a:t/>
            </a:r>
            <a:br>
              <a:rPr lang="nl-NL" sz="2400" b="1" dirty="0">
                <a:solidFill>
                  <a:srgbClr val="002060"/>
                </a:solidFill>
                <a:effectLst/>
                <a:latin typeface="Calibri" panose="020F0502020204030204" pitchFamily="34" charset="0"/>
                <a:ea typeface="Times New Roman" panose="02020603050405020304" pitchFamily="18" charset="0"/>
              </a:rPr>
            </a:br>
            <a:r>
              <a:rPr lang="nl-NL" sz="2700" dirty="0">
                <a:effectLst/>
                <a:latin typeface="Calibri" panose="020F0502020204030204" pitchFamily="34" charset="0"/>
                <a:ea typeface="Calibri" panose="020F0502020204030204" pitchFamily="34" charset="0"/>
              </a:rPr>
              <a:t>De behoefte aan zorg voor ouderen neemt toe.</a:t>
            </a:r>
            <a:br>
              <a:rPr lang="nl-NL" sz="2700" dirty="0">
                <a:effectLst/>
                <a:latin typeface="Calibri" panose="020F0502020204030204" pitchFamily="34" charset="0"/>
                <a:ea typeface="Calibri" panose="020F0502020204030204" pitchFamily="34" charset="0"/>
              </a:rPr>
            </a:br>
            <a:r>
              <a:rPr lang="nl-NL" sz="2700" dirty="0">
                <a:effectLst/>
                <a:latin typeface="Calibri" panose="020F0502020204030204" pitchFamily="34" charset="0"/>
                <a:ea typeface="Calibri" panose="020F0502020204030204" pitchFamily="34" charset="0"/>
              </a:rPr>
              <a:t/>
            </a:r>
            <a:br>
              <a:rPr lang="nl-NL" sz="2700" dirty="0">
                <a:effectLst/>
                <a:latin typeface="Calibri" panose="020F0502020204030204" pitchFamily="34" charset="0"/>
                <a:ea typeface="Calibri" panose="020F0502020204030204" pitchFamily="34" charset="0"/>
              </a:rPr>
            </a:br>
            <a:r>
              <a:rPr lang="nl-NL" sz="2700" dirty="0">
                <a:effectLst/>
                <a:latin typeface="Calibri" panose="020F0502020204030204" pitchFamily="34" charset="0"/>
                <a:ea typeface="Calibri" panose="020F0502020204030204" pitchFamily="34" charset="0"/>
              </a:rPr>
              <a:t>Schaarste aan zorgpersoneel en verpleeghuisbedden wordt verwacht.</a:t>
            </a:r>
            <a:br>
              <a:rPr lang="nl-NL" sz="2700" dirty="0">
                <a:effectLst/>
                <a:latin typeface="Calibri" panose="020F0502020204030204" pitchFamily="34" charset="0"/>
                <a:ea typeface="Calibri" panose="020F0502020204030204" pitchFamily="34" charset="0"/>
              </a:rPr>
            </a:br>
            <a:r>
              <a:rPr lang="nl-NL" sz="2700" dirty="0">
                <a:effectLst/>
                <a:latin typeface="Calibri" panose="020F0502020204030204" pitchFamily="34" charset="0"/>
                <a:ea typeface="Calibri" panose="020F0502020204030204" pitchFamily="34" charset="0"/>
              </a:rPr>
              <a:t/>
            </a:r>
            <a:br>
              <a:rPr lang="nl-NL" sz="2700" dirty="0">
                <a:effectLst/>
                <a:latin typeface="Calibri" panose="020F0502020204030204" pitchFamily="34" charset="0"/>
                <a:ea typeface="Calibri" panose="020F0502020204030204" pitchFamily="34" charset="0"/>
              </a:rPr>
            </a:br>
            <a:r>
              <a:rPr lang="nl-NL" sz="2700" dirty="0">
                <a:effectLst/>
                <a:latin typeface="Calibri" panose="020F0502020204030204" pitchFamily="34" charset="0"/>
                <a:ea typeface="Calibri" panose="020F0502020204030204" pitchFamily="34" charset="0"/>
              </a:rPr>
              <a:t>Milieu regelgeving en schaarse ruimte remmen nieuwbouw.</a:t>
            </a:r>
            <a:r>
              <a:rPr lang="nl-NL" sz="2700" b="1" dirty="0">
                <a:solidFill>
                  <a:srgbClr val="002060"/>
                </a:solidFill>
                <a:effectLst/>
                <a:latin typeface="Calibri" panose="020F0502020204030204" pitchFamily="34" charset="0"/>
                <a:ea typeface="Times New Roman" panose="02020603050405020304" pitchFamily="18" charset="0"/>
              </a:rPr>
              <a:t/>
            </a:r>
            <a:br>
              <a:rPr lang="nl-NL" sz="2700" b="1" dirty="0">
                <a:solidFill>
                  <a:srgbClr val="002060"/>
                </a:solidFill>
                <a:effectLst/>
                <a:latin typeface="Calibri" panose="020F0502020204030204" pitchFamily="34" charset="0"/>
                <a:ea typeface="Times New Roman" panose="02020603050405020304" pitchFamily="18" charset="0"/>
              </a:rPr>
            </a:br>
            <a:r>
              <a:rPr lang="nl-NL" sz="2400" b="1" dirty="0">
                <a:solidFill>
                  <a:srgbClr val="C00000"/>
                </a:solidFill>
                <a:latin typeface="Calibri" panose="020F0502020204030204" pitchFamily="34" charset="0"/>
              </a:rPr>
              <a:t/>
            </a:r>
            <a:br>
              <a:rPr lang="nl-NL" sz="2400" b="1" dirty="0">
                <a:solidFill>
                  <a:srgbClr val="C00000"/>
                </a:solidFill>
                <a:latin typeface="Calibri" panose="020F0502020204030204" pitchFamily="34" charset="0"/>
              </a:rPr>
            </a:br>
            <a:endParaRPr lang="nl-BE" sz="2400" b="1" dirty="0">
              <a:solidFill>
                <a:srgbClr val="C00000"/>
              </a:solidFill>
              <a:latin typeface="Calibri" panose="020F0502020204030204" pitchFamily="34" charset="0"/>
            </a:endParaRPr>
          </a:p>
        </p:txBody>
      </p:sp>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0" y="232371"/>
            <a:ext cx="12192000" cy="2531585"/>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 	3 juni 2023</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707886"/>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a:t>
            </a:r>
            <a:r>
              <a:rPr lang="nl-BE" sz="4000" b="1" dirty="0">
                <a:solidFill>
                  <a:srgbClr val="A1C900"/>
                </a:solidFill>
                <a:latin typeface="Calibri"/>
                <a:cs typeface="Calibri"/>
              </a:rPr>
              <a:t>: woonzorgvisie 2  </a:t>
            </a:r>
            <a:endParaRPr lang="nl-BE" sz="4000" b="1" dirty="0">
              <a:solidFill>
                <a:srgbClr val="A1C900"/>
              </a:solidFill>
              <a:latin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xmlns="" id="{EE975DDE-3283-5EB4-658A-56E271D0DB53}"/>
              </a:ext>
            </a:extLst>
          </p:cNvPr>
          <p:cNvSpPr txBox="1"/>
          <p:nvPr/>
        </p:nvSpPr>
        <p:spPr>
          <a:xfrm>
            <a:off x="3733014" y="2695927"/>
            <a:ext cx="3384223" cy="584775"/>
          </a:xfrm>
          <a:prstGeom prst="rect">
            <a:avLst/>
          </a:prstGeom>
          <a:noFill/>
        </p:spPr>
        <p:txBody>
          <a:bodyPr wrap="square" rtlCol="0">
            <a:spAutoFit/>
          </a:bodyPr>
          <a:lstStyle/>
          <a:p>
            <a:r>
              <a:rPr lang="nl-NL" sz="3200" b="1" dirty="0">
                <a:solidFill>
                  <a:srgbClr val="002060"/>
                </a:solidFill>
                <a:effectLst/>
                <a:latin typeface="Calibri" panose="020F0502020204030204" pitchFamily="34" charset="0"/>
                <a:ea typeface="Times New Roman" panose="02020603050405020304" pitchFamily="18" charset="0"/>
              </a:rPr>
              <a:t>Ontwikkelingen</a:t>
            </a:r>
            <a:endParaRPr lang="nl-NL" sz="3200" dirty="0"/>
          </a:p>
        </p:txBody>
      </p:sp>
    </p:spTree>
    <p:extLst>
      <p:ext uri="{BB962C8B-B14F-4D97-AF65-F5344CB8AC3E}">
        <p14:creationId xmlns:p14="http://schemas.microsoft.com/office/powerpoint/2010/main" xmlns="" val="185806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B48AF6-8473-7E25-622F-EEC37B95C90E}"/>
              </a:ext>
            </a:extLst>
          </p:cNvPr>
          <p:cNvSpPr>
            <a:spLocks noGrp="1"/>
          </p:cNvSpPr>
          <p:nvPr>
            <p:ph type="ctrTitle"/>
          </p:nvPr>
        </p:nvSpPr>
        <p:spPr>
          <a:xfrm>
            <a:off x="461913" y="2957660"/>
            <a:ext cx="11453567" cy="3367726"/>
          </a:xfrm>
        </p:spPr>
        <p:txBody>
          <a:bodyPr>
            <a:noAutofit/>
          </a:bodyPr>
          <a:lstStyle/>
          <a:p>
            <a:pPr lvl="0" algn="l">
              <a:lnSpc>
                <a:spcPct val="150000"/>
              </a:lnSpc>
              <a:spcBef>
                <a:spcPts val="1200"/>
              </a:spcBef>
            </a:pPr>
            <a:r>
              <a:rPr lang="nl-NL" sz="2400" dirty="0">
                <a:effectLst/>
                <a:latin typeface="Calibri" panose="020F0502020204030204" pitchFamily="34" charset="0"/>
                <a:ea typeface="Calibri" panose="020F0502020204030204" pitchFamily="34" charset="0"/>
              </a:rPr>
              <a:t>Woonzorg is een </a:t>
            </a:r>
            <a:r>
              <a:rPr lang="nl-NL" sz="2400" b="1" i="1" dirty="0">
                <a:solidFill>
                  <a:srgbClr val="7030A0"/>
                </a:solidFill>
                <a:effectLst/>
                <a:latin typeface="Calibri" panose="020F0502020204030204" pitchFamily="34" charset="0"/>
                <a:ea typeface="Calibri" panose="020F0502020204030204" pitchFamily="34" charset="0"/>
              </a:rPr>
              <a:t>gezamenlijke verantwoordelijkheid</a:t>
            </a:r>
            <a:r>
              <a:rPr lang="nl-NL" sz="2400" i="1" dirty="0">
                <a:solidFill>
                  <a:srgbClr val="7030A0"/>
                </a:solidFill>
                <a:effectLst/>
                <a:latin typeface="Calibri" panose="020F0502020204030204" pitchFamily="34" charset="0"/>
                <a:ea typeface="Calibri" panose="020F0502020204030204" pitchFamily="34" charset="0"/>
              </a:rPr>
              <a:t> </a:t>
            </a:r>
            <a:r>
              <a:rPr lang="nl-NL" sz="2400" dirty="0">
                <a:effectLst/>
                <a:latin typeface="Calibri" panose="020F0502020204030204" pitchFamily="34" charset="0"/>
                <a:ea typeface="Calibri" panose="020F0502020204030204" pitchFamily="34" charset="0"/>
              </a:rPr>
              <a:t>van alle betrokkenen.</a:t>
            </a:r>
            <a:br>
              <a:rPr lang="nl-NL" sz="2400" dirty="0">
                <a:effectLst/>
                <a:latin typeface="Calibri" panose="020F0502020204030204" pitchFamily="34" charset="0"/>
                <a:ea typeface="Calibri" panose="020F0502020204030204" pitchFamily="34" charset="0"/>
              </a:rPr>
            </a:br>
            <a:r>
              <a:rPr lang="nl-NL" sz="2400" dirty="0">
                <a:latin typeface="Calibri" panose="020F0502020204030204" pitchFamily="34" charset="0"/>
              </a:rPr>
              <a:t>Ouderen</a:t>
            </a:r>
            <a:r>
              <a:rPr lang="nl-NL" sz="2400" dirty="0">
                <a:effectLst/>
                <a:latin typeface="Calibri" panose="020F0502020204030204" pitchFamily="34" charset="0"/>
                <a:ea typeface="Calibri" panose="020F0502020204030204" pitchFamily="34" charset="0"/>
              </a:rPr>
              <a:t> willen het </a:t>
            </a:r>
            <a:r>
              <a:rPr lang="nl-NL" sz="2400" b="1" i="1" dirty="0">
                <a:solidFill>
                  <a:srgbClr val="7030A0"/>
                </a:solidFill>
                <a:effectLst/>
                <a:latin typeface="Calibri" panose="020F0502020204030204" pitchFamily="34" charset="0"/>
                <a:ea typeface="Calibri" panose="020F0502020204030204" pitchFamily="34" charset="0"/>
              </a:rPr>
              <a:t>liefst in eigen woning </a:t>
            </a:r>
            <a:r>
              <a:rPr lang="nl-NL" sz="2400" dirty="0">
                <a:effectLst/>
                <a:latin typeface="Calibri" panose="020F0502020204030204" pitchFamily="34" charset="0"/>
                <a:ea typeface="Calibri" panose="020F0502020204030204" pitchFamily="34" charset="0"/>
              </a:rPr>
              <a:t>blijven wonen.</a:t>
            </a:r>
            <a:br>
              <a:rPr lang="nl-NL" sz="2400" dirty="0">
                <a:effectLst/>
                <a:latin typeface="Calibri" panose="020F0502020204030204" pitchFamily="34" charset="0"/>
                <a:ea typeface="Calibri" panose="020F0502020204030204" pitchFamily="34" charset="0"/>
              </a:rPr>
            </a:br>
            <a:r>
              <a:rPr lang="nl-NL" sz="2400" b="1" i="1" dirty="0">
                <a:solidFill>
                  <a:srgbClr val="7030A0"/>
                </a:solidFill>
                <a:latin typeface="Calibri" panose="020F0502020204030204" pitchFamily="34" charset="0"/>
                <a:ea typeface="Calibri" panose="020F0502020204030204" pitchFamily="34" charset="0"/>
              </a:rPr>
              <a:t>Verhuizen </a:t>
            </a:r>
            <a:r>
              <a:rPr lang="nl-NL" sz="2400" dirty="0">
                <a:latin typeface="Calibri" panose="020F0502020204030204" pitchFamily="34" charset="0"/>
                <a:ea typeface="Calibri" panose="020F0502020204030204" pitchFamily="34" charset="0"/>
              </a:rPr>
              <a:t>naar een kleinere senioren woning is een grote stap</a:t>
            </a:r>
            <a:br>
              <a:rPr lang="nl-NL" sz="2400" dirty="0">
                <a:latin typeface="Calibri" panose="020F0502020204030204" pitchFamily="34" charset="0"/>
                <a:ea typeface="Calibri" panose="020F0502020204030204" pitchFamily="34" charset="0"/>
              </a:rPr>
            </a:br>
            <a:r>
              <a:rPr lang="nl-NL" sz="2400" b="1" i="1" dirty="0">
                <a:solidFill>
                  <a:srgbClr val="7030A0"/>
                </a:solidFill>
                <a:effectLst/>
                <a:latin typeface="Calibri" panose="020F0502020204030204" pitchFamily="34" charset="0"/>
                <a:ea typeface="Calibri" panose="020F0502020204030204" pitchFamily="34" charset="0"/>
              </a:rPr>
              <a:t>Toereikende zorgondersteuning </a:t>
            </a:r>
            <a:r>
              <a:rPr lang="nl-NL" sz="2400" dirty="0">
                <a:effectLst/>
                <a:latin typeface="Calibri" panose="020F0502020204030204" pitchFamily="34" charset="0"/>
                <a:ea typeface="Calibri" panose="020F0502020204030204" pitchFamily="34" charset="0"/>
              </a:rPr>
              <a:t>van de sociale omgeving is niet altijd beschikbaar.</a:t>
            </a:r>
            <a:r>
              <a:rPr lang="nl-NL" sz="2400" dirty="0">
                <a:latin typeface="Calibri" panose="020F0502020204030204" pitchFamily="34" charset="0"/>
                <a:ea typeface="Calibri" panose="020F0502020204030204" pitchFamily="34" charset="0"/>
              </a:rPr>
              <a:t/>
            </a:r>
            <a:br>
              <a:rPr lang="nl-NL" sz="2400" dirty="0">
                <a:latin typeface="Calibri" panose="020F0502020204030204" pitchFamily="34" charset="0"/>
                <a:ea typeface="Calibri" panose="020F0502020204030204" pitchFamily="34" charset="0"/>
              </a:rPr>
            </a:br>
            <a:r>
              <a:rPr lang="nl-NL" sz="2400" dirty="0">
                <a:latin typeface="Calibri" panose="020F0502020204030204" pitchFamily="34" charset="0"/>
                <a:ea typeface="Calibri" panose="020F0502020204030204" pitchFamily="34" charset="0"/>
              </a:rPr>
              <a:t>Sommige </a:t>
            </a:r>
            <a:r>
              <a:rPr lang="nl-NL" sz="2400" dirty="0">
                <a:effectLst/>
                <a:latin typeface="Calibri" panose="020F0502020204030204" pitchFamily="34" charset="0"/>
                <a:ea typeface="Calibri" panose="020F0502020204030204" pitchFamily="34" charset="0"/>
              </a:rPr>
              <a:t>ouderen willen wel kleiner wonen maar zijn </a:t>
            </a:r>
            <a:r>
              <a:rPr lang="nl-NL" sz="2400" b="1" i="1" dirty="0">
                <a:solidFill>
                  <a:srgbClr val="7030A0"/>
                </a:solidFill>
                <a:effectLst/>
                <a:latin typeface="Calibri" panose="020F0502020204030204" pitchFamily="34" charset="0"/>
                <a:ea typeface="Calibri" panose="020F0502020204030204" pitchFamily="34" charset="0"/>
              </a:rPr>
              <a:t>onvoldoende geïnformeerd.</a:t>
            </a:r>
            <a:br>
              <a:rPr lang="nl-NL" sz="2400" b="1" i="1" dirty="0">
                <a:solidFill>
                  <a:srgbClr val="7030A0"/>
                </a:solidFill>
                <a:effectLst/>
                <a:latin typeface="Calibri" panose="020F0502020204030204" pitchFamily="34" charset="0"/>
                <a:ea typeface="Calibri" panose="020F0502020204030204" pitchFamily="34" charset="0"/>
              </a:rPr>
            </a:br>
            <a:r>
              <a:rPr lang="nl-NL" sz="2400" dirty="0">
                <a:latin typeface="Calibri" panose="020F0502020204030204" pitchFamily="34" charset="0"/>
                <a:ea typeface="Calibri" panose="020F0502020204030204" pitchFamily="34" charset="0"/>
              </a:rPr>
              <a:t>Inzet van zorgprofessionals kan</a:t>
            </a:r>
            <a:r>
              <a:rPr lang="nl-NL" sz="2400" b="1" i="1" dirty="0">
                <a:solidFill>
                  <a:srgbClr val="7030A0"/>
                </a:solidFill>
                <a:latin typeface="Calibri" panose="020F0502020204030204" pitchFamily="34" charset="0"/>
                <a:ea typeface="Calibri" panose="020F0502020204030204" pitchFamily="34" charset="0"/>
              </a:rPr>
              <a:t> efficiënter</a:t>
            </a:r>
            <a:endParaRPr lang="nl-BE" sz="2400" dirty="0">
              <a:solidFill>
                <a:srgbClr val="00B0F0"/>
              </a:solidFill>
            </a:endParaRPr>
          </a:p>
        </p:txBody>
      </p:sp>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0" y="232372"/>
            <a:ext cx="12192000" cy="1615478"/>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 	3 juni 2023</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686168"/>
            <a:ext cx="8562016" cy="707886"/>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a:t>
            </a:r>
            <a:r>
              <a:rPr lang="nl-BE" sz="4000" b="1" dirty="0">
                <a:solidFill>
                  <a:srgbClr val="A1C900"/>
                </a:solidFill>
                <a:latin typeface="Calibri"/>
                <a:cs typeface="Calibri"/>
              </a:rPr>
              <a:t>: </a:t>
            </a:r>
            <a:r>
              <a:rPr lang="nl-BE" sz="3200" b="1" dirty="0">
                <a:solidFill>
                  <a:srgbClr val="A1C900"/>
                </a:solidFill>
                <a:latin typeface="Calibri"/>
                <a:cs typeface="Calibri"/>
              </a:rPr>
              <a:t>woonzorgvisie 2</a:t>
            </a:r>
            <a:r>
              <a:rPr lang="nl-BE" sz="4000" b="1" dirty="0">
                <a:solidFill>
                  <a:srgbClr val="A1C900"/>
                </a:solidFill>
                <a:latin typeface="Calibri"/>
                <a:cs typeface="Calibri"/>
              </a:rPr>
              <a:t>  </a:t>
            </a:r>
            <a:endParaRPr lang="nl-BE" sz="4000" b="1" dirty="0">
              <a:solidFill>
                <a:srgbClr val="A1C900"/>
              </a:solidFill>
              <a:latin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xmlns="" id="{B68D3EA1-11A1-B767-C9F3-311E755EE9B4}"/>
              </a:ext>
            </a:extLst>
          </p:cNvPr>
          <p:cNvSpPr txBox="1"/>
          <p:nvPr/>
        </p:nvSpPr>
        <p:spPr>
          <a:xfrm>
            <a:off x="2978871" y="2208621"/>
            <a:ext cx="4128940" cy="584775"/>
          </a:xfrm>
          <a:prstGeom prst="rect">
            <a:avLst/>
          </a:prstGeom>
          <a:noFill/>
        </p:spPr>
        <p:txBody>
          <a:bodyPr wrap="square" rtlCol="0">
            <a:spAutoFit/>
          </a:bodyPr>
          <a:lstStyle/>
          <a:p>
            <a:pPr algn="ctr"/>
            <a:r>
              <a:rPr lang="nl-NL" sz="3200" b="1" dirty="0">
                <a:solidFill>
                  <a:srgbClr val="002060"/>
                </a:solidFill>
                <a:effectLst/>
                <a:latin typeface="Calibri" panose="020F0502020204030204" pitchFamily="34" charset="0"/>
                <a:ea typeface="Times New Roman" panose="02020603050405020304" pitchFamily="18" charset="0"/>
              </a:rPr>
              <a:t>Overwegingen</a:t>
            </a:r>
            <a:endParaRPr lang="nl-NL" sz="3200" dirty="0"/>
          </a:p>
        </p:txBody>
      </p:sp>
    </p:spTree>
    <p:extLst>
      <p:ext uri="{BB962C8B-B14F-4D97-AF65-F5344CB8AC3E}">
        <p14:creationId xmlns:p14="http://schemas.microsoft.com/office/powerpoint/2010/main" xmlns="" val="8541572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B48AF6-8473-7E25-622F-EEC37B95C90E}"/>
              </a:ext>
            </a:extLst>
          </p:cNvPr>
          <p:cNvSpPr>
            <a:spLocks noGrp="1"/>
          </p:cNvSpPr>
          <p:nvPr>
            <p:ph type="ctrTitle"/>
          </p:nvPr>
        </p:nvSpPr>
        <p:spPr>
          <a:xfrm>
            <a:off x="827570" y="2375554"/>
            <a:ext cx="10823959" cy="4053526"/>
          </a:xfrm>
        </p:spPr>
        <p:txBody>
          <a:bodyPr>
            <a:noAutofit/>
          </a:bodyPr>
          <a:lstStyle/>
          <a:p>
            <a:pPr algn="l"/>
            <a:r>
              <a:rPr lang="nl-NL" sz="2400" dirty="0">
                <a:effectLst/>
                <a:latin typeface="Calibri" panose="020F0502020204030204" pitchFamily="34" charset="0"/>
                <a:ea typeface="Calibri" panose="020F0502020204030204" pitchFamily="34" charset="0"/>
              </a:rPr>
              <a:t>Onze groep heeft zich beperkt tot </a:t>
            </a:r>
            <a:r>
              <a:rPr lang="nl-NL" sz="2400" b="1" i="1" dirty="0">
                <a:solidFill>
                  <a:srgbClr val="7030A0"/>
                </a:solidFill>
                <a:effectLst/>
                <a:latin typeface="Calibri" panose="020F0502020204030204" pitchFamily="34" charset="0"/>
                <a:ea typeface="Calibri" panose="020F0502020204030204" pitchFamily="34" charset="0"/>
              </a:rPr>
              <a:t>drie woon-zorg vormen voor senioren</a:t>
            </a:r>
            <a:r>
              <a:rPr lang="nl-NL" sz="2400" dirty="0">
                <a:effectLst/>
                <a:latin typeface="Calibri" panose="020F0502020204030204" pitchFamily="34" charset="0"/>
                <a:ea typeface="Calibri" panose="020F0502020204030204" pitchFamily="34" charset="0"/>
              </a:rPr>
              <a:t>.</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t>
            </a:r>
            <a:r>
              <a:rPr lang="nl-NL" sz="2400" dirty="0">
                <a:latin typeface="Calibri" panose="020F0502020204030204" pitchFamily="34" charset="0"/>
                <a:ea typeface="Calibri" panose="020F0502020204030204" pitchFamily="34" charset="0"/>
              </a:rPr>
              <a:t>-</a:t>
            </a:r>
            <a:r>
              <a:rPr lang="nl-NL" sz="2400" dirty="0">
                <a:effectLst/>
                <a:latin typeface="Calibri" panose="020F0502020204030204" pitchFamily="34" charset="0"/>
                <a:ea typeface="Calibri" panose="020F0502020204030204" pitchFamily="34" charset="0"/>
              </a:rPr>
              <a:t> Langer </a:t>
            </a:r>
            <a:r>
              <a:rPr lang="nl-NL" sz="2400" b="1" i="1" dirty="0">
                <a:solidFill>
                  <a:srgbClr val="7030A0"/>
                </a:solidFill>
                <a:effectLst/>
                <a:latin typeface="Calibri" panose="020F0502020204030204" pitchFamily="34" charset="0"/>
                <a:ea typeface="Calibri" panose="020F0502020204030204" pitchFamily="34" charset="0"/>
              </a:rPr>
              <a:t>zelfstandig thuis </a:t>
            </a:r>
            <a:r>
              <a:rPr lang="nl-NL" sz="2400" dirty="0">
                <a:effectLst/>
                <a:latin typeface="Calibri" panose="020F0502020204030204" pitchFamily="34" charset="0"/>
                <a:ea typeface="Calibri" panose="020F0502020204030204" pitchFamily="34" charset="0"/>
              </a:rPr>
              <a:t>blijven wonen</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 </a:t>
            </a:r>
            <a:r>
              <a:rPr lang="nl-NL" sz="2400" b="1" i="1" dirty="0">
                <a:solidFill>
                  <a:srgbClr val="7030A0"/>
                </a:solidFill>
                <a:effectLst/>
                <a:latin typeface="Calibri" panose="020F0502020204030204" pitchFamily="34" charset="0"/>
                <a:ea typeface="Calibri" panose="020F0502020204030204" pitchFamily="34" charset="0"/>
              </a:rPr>
              <a:t>Geclusterd wonen</a:t>
            </a: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  </a:t>
            </a:r>
            <a:r>
              <a:rPr lang="nl-NL" sz="2400" b="1" i="1" dirty="0">
                <a:solidFill>
                  <a:srgbClr val="7030A0"/>
                </a:solidFill>
                <a:effectLst/>
                <a:latin typeface="Calibri" panose="020F0502020204030204" pitchFamily="34" charset="0"/>
                <a:ea typeface="Calibri" panose="020F0502020204030204" pitchFamily="34" charset="0"/>
              </a:rPr>
              <a:t>Verpleeghuizen</a:t>
            </a:r>
            <a:br>
              <a:rPr lang="nl-NL" sz="2400" b="1" i="1" dirty="0">
                <a:solidFill>
                  <a:srgbClr val="7030A0"/>
                </a:solidFill>
                <a:effectLst/>
                <a:latin typeface="Calibri" panose="020F0502020204030204" pitchFamily="34" charset="0"/>
                <a:ea typeface="Calibri" panose="020F0502020204030204" pitchFamily="34" charset="0"/>
              </a:rPr>
            </a:br>
            <a:r>
              <a:rPr lang="nl-NL" sz="2400" b="1" i="1" dirty="0">
                <a:solidFill>
                  <a:srgbClr val="7030A0"/>
                </a:solidFill>
                <a:effectLst/>
                <a:latin typeface="Calibri" panose="020F0502020204030204" pitchFamily="34" charset="0"/>
                <a:ea typeface="Calibri" panose="020F0502020204030204" pitchFamily="34" charset="0"/>
              </a:rPr>
              <a:t/>
            </a:r>
            <a:br>
              <a:rPr lang="nl-NL" sz="2400" b="1" i="1" dirty="0">
                <a:solidFill>
                  <a:srgbClr val="7030A0"/>
                </a:solidFill>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r>
              <a:rPr lang="nl-NL" sz="2400" dirty="0">
                <a:effectLst/>
                <a:latin typeface="Calibri" panose="020F0502020204030204" pitchFamily="34" charset="0"/>
                <a:ea typeface="Calibri" panose="020F0502020204030204" pitchFamily="34" charset="0"/>
              </a:rPr>
              <a:t>			</a:t>
            </a:r>
            <a:r>
              <a:rPr lang="nl-NL" sz="2400" b="1" dirty="0">
                <a:solidFill>
                  <a:srgbClr val="FF0000"/>
                </a:solidFill>
                <a:effectLst/>
                <a:latin typeface="Calibri" panose="020F0502020204030204" pitchFamily="34" charset="0"/>
                <a:ea typeface="Calibri" panose="020F0502020204030204" pitchFamily="34" charset="0"/>
              </a:rPr>
              <a:t>“Hoe zit u er over 10 jaar bij ?”</a:t>
            </a:r>
            <a:r>
              <a:rPr lang="nl-NL" sz="2400" dirty="0">
                <a:effectLst/>
                <a:latin typeface="Calibri" panose="020F0502020204030204" pitchFamily="34" charset="0"/>
                <a:ea typeface="Calibri" panose="020F0502020204030204" pitchFamily="34" charset="0"/>
              </a:rPr>
              <a:t/>
            </a:r>
            <a:br>
              <a:rPr lang="nl-NL" sz="2400" dirty="0">
                <a:effectLst/>
                <a:latin typeface="Calibri" panose="020F0502020204030204" pitchFamily="34" charset="0"/>
                <a:ea typeface="Calibri" panose="020F0502020204030204" pitchFamily="34" charset="0"/>
              </a:rPr>
            </a:br>
            <a:endParaRPr lang="nl-BE" sz="2400" dirty="0">
              <a:solidFill>
                <a:srgbClr val="00B0F0"/>
              </a:solidFill>
            </a:endParaRPr>
          </a:p>
        </p:txBody>
      </p:sp>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0" y="185434"/>
            <a:ext cx="12192000" cy="1897890"/>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 	3 juni 2023</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686168"/>
            <a:ext cx="8562016" cy="707886"/>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a:t>
            </a:r>
            <a:r>
              <a:rPr lang="nl-BE" sz="4000" b="1" dirty="0">
                <a:solidFill>
                  <a:srgbClr val="A1C900"/>
                </a:solidFill>
                <a:latin typeface="Calibri"/>
                <a:cs typeface="Calibri"/>
              </a:rPr>
              <a:t>: </a:t>
            </a:r>
            <a:r>
              <a:rPr lang="nl-BE" sz="3200" b="1" dirty="0">
                <a:solidFill>
                  <a:srgbClr val="A1C900"/>
                </a:solidFill>
                <a:latin typeface="Calibri"/>
                <a:cs typeface="Calibri"/>
              </a:rPr>
              <a:t>woonzorgvisie 2</a:t>
            </a:r>
            <a:r>
              <a:rPr lang="nl-BE" sz="4000" b="1" dirty="0">
                <a:solidFill>
                  <a:srgbClr val="A1C900"/>
                </a:solidFill>
                <a:latin typeface="Calibri"/>
                <a:cs typeface="Calibri"/>
              </a:rPr>
              <a:t>  </a:t>
            </a:r>
            <a:endParaRPr lang="nl-BE" sz="4000" b="1" dirty="0">
              <a:solidFill>
                <a:srgbClr val="A1C900"/>
              </a:solidFill>
              <a:latin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xmlns="" id="{B68D3EA1-11A1-B767-C9F3-311E755EE9B4}"/>
              </a:ext>
            </a:extLst>
          </p:cNvPr>
          <p:cNvSpPr txBox="1"/>
          <p:nvPr/>
        </p:nvSpPr>
        <p:spPr>
          <a:xfrm>
            <a:off x="2978871" y="1930899"/>
            <a:ext cx="4128940" cy="584775"/>
          </a:xfrm>
          <a:prstGeom prst="rect">
            <a:avLst/>
          </a:prstGeom>
          <a:noFill/>
        </p:spPr>
        <p:txBody>
          <a:bodyPr wrap="square" rtlCol="0">
            <a:spAutoFit/>
          </a:bodyPr>
          <a:lstStyle/>
          <a:p>
            <a:pPr algn="ctr"/>
            <a:r>
              <a:rPr lang="nl-NL" sz="3200" b="1" dirty="0">
                <a:solidFill>
                  <a:srgbClr val="002060"/>
                </a:solidFill>
                <a:effectLst/>
                <a:latin typeface="Calibri" panose="020F0502020204030204" pitchFamily="34" charset="0"/>
                <a:ea typeface="Times New Roman" panose="02020603050405020304" pitchFamily="18" charset="0"/>
              </a:rPr>
              <a:t>Scope</a:t>
            </a:r>
            <a:endParaRPr lang="nl-NL" sz="3200" dirty="0"/>
          </a:p>
        </p:txBody>
      </p:sp>
    </p:spTree>
    <p:extLst>
      <p:ext uri="{BB962C8B-B14F-4D97-AF65-F5344CB8AC3E}">
        <p14:creationId xmlns:p14="http://schemas.microsoft.com/office/powerpoint/2010/main" xmlns="" val="1115531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574904" y="1685926"/>
            <a:ext cx="11783505" cy="5447645"/>
          </a:xfrm>
          <a:prstGeom prst="rect">
            <a:avLst/>
          </a:prstGeom>
          <a:noFill/>
        </p:spPr>
        <p:txBody>
          <a:bodyPr wrap="square" rtlCol="0">
            <a:spAutoFit/>
          </a:bodyPr>
          <a:lstStyle/>
          <a:p>
            <a:r>
              <a:rPr lang="nl-NL" sz="28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Voorstel 1</a:t>
            </a:r>
            <a:r>
              <a:rPr lang="nl-NL" sz="24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nl-NL" sz="2400" b="1" i="1" dirty="0">
                <a:latin typeface="Calibri" panose="020F0502020204030204" pitchFamily="34" charset="0"/>
                <a:ea typeface="Times New Roman" panose="02020603050405020304" pitchFamily="18" charset="0"/>
                <a:cs typeface="Calibri" panose="020F0502020204030204" pitchFamily="34" charset="0"/>
              </a:rPr>
              <a:t>	</a:t>
            </a:r>
            <a:r>
              <a:rPr lang="nl-NL" sz="2800" dirty="0">
                <a:latin typeface="Calibri" panose="020F0502020204030204" pitchFamily="34" charset="0"/>
                <a:ea typeface="Times New Roman" panose="02020603050405020304" pitchFamily="18" charset="0"/>
                <a:cs typeface="Calibri" panose="020F0502020204030204" pitchFamily="34" charset="0"/>
              </a:rPr>
              <a:t>Bied </a:t>
            </a:r>
            <a:r>
              <a:rPr lang="nl-NL" sz="2800" b="1" i="1" dirty="0">
                <a:solidFill>
                  <a:srgbClr val="7030A0"/>
                </a:solidFill>
                <a:latin typeface="Calibri" panose="020F0502020204030204" pitchFamily="34" charset="0"/>
                <a:ea typeface="Times New Roman" panose="02020603050405020304" pitchFamily="18" charset="0"/>
                <a:cs typeface="Calibri" panose="020F0502020204030204" pitchFamily="34" charset="0"/>
              </a:rPr>
              <a:t>voldoende en betaalbare ondersteuning </a:t>
            </a:r>
            <a:r>
              <a:rPr lang="nl-NL" sz="2800" dirty="0">
                <a:latin typeface="Calibri" panose="020F0502020204030204" pitchFamily="34" charset="0"/>
                <a:ea typeface="Times New Roman" panose="02020603050405020304" pitchFamily="18" charset="0"/>
                <a:cs typeface="Calibri" panose="020F0502020204030204" pitchFamily="34" charset="0"/>
              </a:rPr>
              <a:t>aan</a:t>
            </a:r>
            <a:r>
              <a:rPr lang="nl-NL" sz="2800" dirty="0">
                <a:effectLst/>
                <a:latin typeface="Calibri" panose="020F0502020204030204" pitchFamily="34" charset="0"/>
                <a:ea typeface="Times New Roman" panose="02020603050405020304" pitchFamily="18" charset="0"/>
                <a:cs typeface="Calibri" panose="020F0502020204030204" pitchFamily="34" charset="0"/>
              </a:rPr>
              <a:t> senioren 			zodat ze langer zelfstandig thuis kunnen blijven wonen.</a:t>
            </a:r>
            <a:r>
              <a:rPr lang="nl-NL" sz="2400" b="1" i="1" dirty="0">
                <a:effectLst/>
                <a:latin typeface="Calibri" panose="020F0502020204030204" pitchFamily="34" charset="0"/>
                <a:ea typeface="Times New Roman" panose="02020603050405020304" pitchFamily="18" charset="0"/>
                <a:cs typeface="Calibri" panose="020F0502020204030204" pitchFamily="34" charset="0"/>
              </a:rPr>
              <a:t>		</a:t>
            </a:r>
          </a:p>
          <a:p>
            <a:endParaRPr lang="nl-NL" sz="2400" dirty="0"/>
          </a:p>
          <a:p>
            <a:r>
              <a:rPr lang="nl-NL" sz="2800" b="1" i="1" dirty="0">
                <a:solidFill>
                  <a:srgbClr val="00B050"/>
                </a:solidFill>
              </a:rPr>
              <a:t>Beslispunten</a:t>
            </a:r>
          </a:p>
          <a:p>
            <a:pPr>
              <a:lnSpc>
                <a:spcPct val="150000"/>
              </a:lnSpc>
            </a:pPr>
            <a:r>
              <a:rPr lang="nl-NL" sz="2400" i="1" dirty="0">
                <a:solidFill>
                  <a:srgbClr val="C00000"/>
                </a:solidFill>
              </a:rPr>
              <a:t>1.1  Advies en subsidiering </a:t>
            </a:r>
            <a:r>
              <a:rPr lang="nl-NL" sz="2400" b="1" i="1" dirty="0">
                <a:solidFill>
                  <a:srgbClr val="C00000"/>
                </a:solidFill>
              </a:rPr>
              <a:t>levensloopbestendig wonen incl. huisautomatisering </a:t>
            </a:r>
            <a:r>
              <a:rPr lang="nl-NL" sz="2400" i="1" dirty="0">
                <a:solidFill>
                  <a:srgbClr val="C00000"/>
                </a:solidFill>
              </a:rPr>
              <a:t>(overheid).</a:t>
            </a:r>
          </a:p>
          <a:p>
            <a:pPr>
              <a:lnSpc>
                <a:spcPct val="150000"/>
              </a:lnSpc>
            </a:pPr>
            <a:r>
              <a:rPr lang="nl-NL" sz="2400" dirty="0"/>
              <a:t>1.2  </a:t>
            </a:r>
            <a:r>
              <a:rPr lang="nl-NL" sz="2400" b="1" dirty="0">
                <a:solidFill>
                  <a:srgbClr val="7030A0"/>
                </a:solidFill>
              </a:rPr>
              <a:t>Verbeter</a:t>
            </a:r>
            <a:r>
              <a:rPr lang="nl-NL" sz="2400" dirty="0"/>
              <a:t> efficiëntie door samenwerking en continue verbetering (</a:t>
            </a:r>
            <a:r>
              <a:rPr lang="nl-NL" sz="2400" dirty="0" err="1"/>
              <a:t>Lean</a:t>
            </a:r>
            <a:r>
              <a:rPr lang="nl-NL" sz="2400" dirty="0"/>
              <a:t>) (zorgveld).</a:t>
            </a:r>
          </a:p>
          <a:p>
            <a:pPr>
              <a:lnSpc>
                <a:spcPct val="150000"/>
              </a:lnSpc>
            </a:pPr>
            <a:r>
              <a:rPr lang="nl-NL" sz="2400" dirty="0"/>
              <a:t>1.3  </a:t>
            </a:r>
            <a:r>
              <a:rPr lang="nl-NL" sz="2400" b="1" i="1" dirty="0">
                <a:solidFill>
                  <a:srgbClr val="7030A0"/>
                </a:solidFill>
              </a:rPr>
              <a:t>Ontwikkel huisautomatisering</a:t>
            </a:r>
            <a:r>
              <a:rPr lang="nl-NL" sz="2400" dirty="0"/>
              <a:t> via kennisinstituten (zorgverleners).</a:t>
            </a:r>
          </a:p>
          <a:p>
            <a:pPr>
              <a:lnSpc>
                <a:spcPct val="150000"/>
              </a:lnSpc>
            </a:pPr>
            <a:r>
              <a:rPr lang="nl-NL" sz="2400" dirty="0"/>
              <a:t>1.4  </a:t>
            </a:r>
            <a:r>
              <a:rPr lang="nl-NL" sz="2400" dirty="0" smtClean="0"/>
              <a:t>Faciliteer </a:t>
            </a:r>
            <a:r>
              <a:rPr lang="nl-NL" sz="2400" b="1" i="1" dirty="0" smtClean="0">
                <a:solidFill>
                  <a:srgbClr val="7030A0"/>
                </a:solidFill>
              </a:rPr>
              <a:t>zorgloketten</a:t>
            </a:r>
            <a:r>
              <a:rPr lang="nl-NL" sz="2400" dirty="0" smtClean="0"/>
              <a:t> </a:t>
            </a:r>
            <a:r>
              <a:rPr lang="nl-NL" sz="2400" dirty="0"/>
              <a:t>voor kleine klusjes en informatie (overheid).</a:t>
            </a:r>
          </a:p>
          <a:p>
            <a:pPr>
              <a:lnSpc>
                <a:spcPct val="150000"/>
              </a:lnSpc>
            </a:pPr>
            <a:r>
              <a:rPr lang="nl-NL" sz="2400" dirty="0"/>
              <a:t>1.5  </a:t>
            </a:r>
            <a:r>
              <a:rPr lang="nl-NL" sz="2400" b="1" i="1" dirty="0">
                <a:solidFill>
                  <a:srgbClr val="7030A0"/>
                </a:solidFill>
              </a:rPr>
              <a:t>Sociaal netwerk</a:t>
            </a:r>
            <a:r>
              <a:rPr lang="nl-NL" sz="2400" dirty="0"/>
              <a:t>. De overheid schept mogelijkheden; de senior blijft verantwoordelijk.</a:t>
            </a:r>
          </a:p>
          <a:p>
            <a:pPr>
              <a:lnSpc>
                <a:spcPct val="150000"/>
              </a:lnSpc>
            </a:pPr>
            <a:r>
              <a:rPr lang="nl-NL" sz="2400" dirty="0"/>
              <a:t>1.6  </a:t>
            </a:r>
            <a:r>
              <a:rPr lang="nl-NL" sz="2400" b="1" i="1" dirty="0" smtClean="0">
                <a:solidFill>
                  <a:srgbClr val="7030A0"/>
                </a:solidFill>
              </a:rPr>
              <a:t>Duo/kangoeroe/mantelzorg </a:t>
            </a:r>
            <a:r>
              <a:rPr lang="nl-NL" sz="2400" dirty="0"/>
              <a:t>woningen zijn beleidsmatig mogelijk (overheid).</a:t>
            </a:r>
          </a:p>
          <a:p>
            <a:endParaRPr lang="nl-NL" sz="2400" dirty="0"/>
          </a:p>
        </p:txBody>
      </p:sp>
    </p:spTree>
    <p:extLst>
      <p:ext uri="{BB962C8B-B14F-4D97-AF65-F5344CB8AC3E}">
        <p14:creationId xmlns:p14="http://schemas.microsoft.com/office/powerpoint/2010/main" xmlns="" val="387573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370395" y="1838326"/>
            <a:ext cx="11783505" cy="3970318"/>
          </a:xfrm>
          <a:prstGeom prst="rect">
            <a:avLst/>
          </a:prstGeom>
          <a:noFill/>
        </p:spPr>
        <p:txBody>
          <a:bodyPr wrap="square" rtlCol="0">
            <a:spAutoFit/>
          </a:bodyPr>
          <a:lstStyle/>
          <a:p>
            <a:r>
              <a:rPr lang="nl-NL" sz="2400" dirty="0">
                <a:effectLst/>
                <a:latin typeface="Calibri" panose="020F0502020204030204" pitchFamily="34" charset="0"/>
                <a:ea typeface="Times New Roman" panose="02020603050405020304" pitchFamily="18" charset="0"/>
                <a:cs typeface="Calibri" panose="020F0502020204030204" pitchFamily="34" charset="0"/>
              </a:rPr>
              <a:t>				  </a:t>
            </a:r>
            <a:r>
              <a:rPr lang="nl-NL" sz="2800" b="1" i="1" dirty="0">
                <a:effectLst/>
                <a:latin typeface="Calibri" panose="020F0502020204030204" pitchFamily="34" charset="0"/>
                <a:ea typeface="Times New Roman" panose="02020603050405020304" pitchFamily="18" charset="0"/>
                <a:cs typeface="Calibri" panose="020F0502020204030204" pitchFamily="34" charset="0"/>
              </a:rPr>
              <a:t>Toelichting</a:t>
            </a:r>
            <a:r>
              <a:rPr lang="nl-NL" sz="2400" b="1" i="1" dirty="0">
                <a:effectLst/>
                <a:latin typeface="Calibri" panose="020F0502020204030204" pitchFamily="34" charset="0"/>
                <a:ea typeface="Times New Roman" panose="02020603050405020304" pitchFamily="18" charset="0"/>
                <a:cs typeface="Calibri" panose="020F0502020204030204" pitchFamily="34" charset="0"/>
              </a:rPr>
              <a:t> </a:t>
            </a:r>
          </a:p>
          <a:p>
            <a:r>
              <a:rPr lang="nl-NL" sz="2400" b="1" i="1" dirty="0">
                <a:effectLst/>
                <a:latin typeface="Calibri" panose="020F0502020204030204" pitchFamily="34" charset="0"/>
                <a:ea typeface="Calibri" panose="020F0502020204030204" pitchFamily="34" charset="0"/>
              </a:rPr>
              <a:t>		           </a:t>
            </a:r>
            <a:r>
              <a:rPr lang="nl-NL" sz="3200" b="1" i="1" dirty="0">
                <a:solidFill>
                  <a:srgbClr val="7030A0"/>
                </a:solidFill>
                <a:effectLst/>
                <a:latin typeface="Calibri" panose="020F0502020204030204" pitchFamily="34" charset="0"/>
                <a:ea typeface="Calibri" panose="020F0502020204030204" pitchFamily="34" charset="0"/>
              </a:rPr>
              <a:t>Huisautomatisering (</a:t>
            </a:r>
            <a:r>
              <a:rPr lang="nl-NL" sz="3200" b="1" i="1" dirty="0" err="1">
                <a:solidFill>
                  <a:srgbClr val="7030A0"/>
                </a:solidFill>
                <a:effectLst/>
                <a:latin typeface="Calibri" panose="020F0502020204030204" pitchFamily="34" charset="0"/>
                <a:ea typeface="Calibri" panose="020F0502020204030204" pitchFamily="34" charset="0"/>
              </a:rPr>
              <a:t>Domitica</a:t>
            </a:r>
            <a:r>
              <a:rPr lang="nl-NL" sz="3200" b="1" i="1" dirty="0">
                <a:solidFill>
                  <a:srgbClr val="7030A0"/>
                </a:solidFill>
                <a:effectLst/>
                <a:latin typeface="Calibri" panose="020F0502020204030204" pitchFamily="34" charset="0"/>
                <a:ea typeface="Calibri" panose="020F0502020204030204" pitchFamily="34" charset="0"/>
              </a:rPr>
              <a:t>)</a:t>
            </a:r>
            <a:endParaRPr lang="nl-NL" sz="3200" b="1" i="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endParaRPr lang="nl-NL" sz="2400" b="1" i="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endParaRPr lang="nl-NL" sz="2400" dirty="0"/>
          </a:p>
          <a:p>
            <a:r>
              <a:rPr lang="nl-NL" sz="2400" dirty="0" smtClean="0">
                <a:solidFill>
                  <a:srgbClr val="000000"/>
                </a:solidFill>
                <a:effectLst/>
                <a:latin typeface="Calibri" panose="020F0502020204030204" pitchFamily="34" charset="0"/>
                <a:ea typeface="Calibri" panose="020F0502020204030204" pitchFamily="34" charset="0"/>
              </a:rPr>
              <a:t>De </a:t>
            </a:r>
            <a:r>
              <a:rPr lang="nl-NL" sz="2400" dirty="0">
                <a:solidFill>
                  <a:srgbClr val="000000"/>
                </a:solidFill>
                <a:effectLst/>
                <a:latin typeface="Calibri" panose="020F0502020204030204" pitchFamily="34" charset="0"/>
                <a:ea typeface="Calibri" panose="020F0502020204030204" pitchFamily="34" charset="0"/>
              </a:rPr>
              <a:t>integratie van IT technologie en </a:t>
            </a:r>
            <a:r>
              <a:rPr lang="nl-NL" sz="2400" dirty="0" smtClean="0">
                <a:solidFill>
                  <a:srgbClr val="000000"/>
                </a:solidFill>
                <a:effectLst/>
                <a:latin typeface="Calibri" panose="020F0502020204030204" pitchFamily="34" charset="0"/>
                <a:ea typeface="Calibri" panose="020F0502020204030204" pitchFamily="34" charset="0"/>
              </a:rPr>
              <a:t>diensten </a:t>
            </a:r>
            <a:r>
              <a:rPr lang="nl-NL" sz="2400" dirty="0">
                <a:solidFill>
                  <a:srgbClr val="000000"/>
                </a:solidFill>
                <a:effectLst/>
                <a:latin typeface="Calibri" panose="020F0502020204030204" pitchFamily="34" charset="0"/>
                <a:ea typeface="Calibri" panose="020F0502020204030204" pitchFamily="34" charset="0"/>
              </a:rPr>
              <a:t>ten behoeve van een betere kwaliteit van zorg, wonen en leven. </a:t>
            </a:r>
          </a:p>
          <a:p>
            <a:endParaRPr lang="nl-NL" sz="2400" dirty="0">
              <a:solidFill>
                <a:srgbClr val="000000"/>
              </a:solidFill>
              <a:latin typeface="Calibri" panose="020F0502020204030204" pitchFamily="34" charset="0"/>
              <a:ea typeface="Calibri" panose="020F0502020204030204" pitchFamily="34" charset="0"/>
            </a:endParaRPr>
          </a:p>
          <a:p>
            <a:r>
              <a:rPr lang="nl-NL" sz="2400" dirty="0" smtClean="0">
                <a:solidFill>
                  <a:srgbClr val="000000"/>
                </a:solidFill>
                <a:effectLst/>
                <a:latin typeface="Calibri" panose="020F0502020204030204" pitchFamily="34" charset="0"/>
                <a:ea typeface="Calibri" panose="020F0502020204030204" pitchFamily="34" charset="0"/>
              </a:rPr>
              <a:t>Niet </a:t>
            </a:r>
            <a:r>
              <a:rPr lang="nl-NL" sz="2400" dirty="0">
                <a:solidFill>
                  <a:srgbClr val="000000"/>
                </a:solidFill>
                <a:effectLst/>
                <a:latin typeface="Calibri" panose="020F0502020204030204" pitchFamily="34" charset="0"/>
                <a:ea typeface="Calibri" panose="020F0502020204030204" pitchFamily="34" charset="0"/>
              </a:rPr>
              <a:t>alleen </a:t>
            </a:r>
            <a:r>
              <a:rPr lang="nl-NL" sz="2400" dirty="0" smtClean="0">
                <a:solidFill>
                  <a:srgbClr val="000000"/>
                </a:solidFill>
                <a:effectLst/>
                <a:latin typeface="Calibri" panose="020F0502020204030204" pitchFamily="34" charset="0"/>
                <a:ea typeface="Calibri" panose="020F0502020204030204" pitchFamily="34" charset="0"/>
              </a:rPr>
              <a:t>integratie </a:t>
            </a:r>
            <a:r>
              <a:rPr lang="nl-NL" sz="2400" dirty="0">
                <a:solidFill>
                  <a:srgbClr val="000000"/>
                </a:solidFill>
                <a:effectLst/>
                <a:latin typeface="Calibri" panose="020F0502020204030204" pitchFamily="34" charset="0"/>
                <a:ea typeface="Calibri" panose="020F0502020204030204" pitchFamily="34" charset="0"/>
              </a:rPr>
              <a:t>van techniek en bediening in de woning, maar </a:t>
            </a:r>
            <a:r>
              <a:rPr lang="nl-NL" sz="2400" dirty="0" smtClean="0">
                <a:solidFill>
                  <a:srgbClr val="000000"/>
                </a:solidFill>
                <a:effectLst/>
                <a:latin typeface="Calibri" panose="020F0502020204030204" pitchFamily="34" charset="0"/>
                <a:ea typeface="Calibri" panose="020F0502020204030204" pitchFamily="34" charset="0"/>
              </a:rPr>
              <a:t>ook </a:t>
            </a:r>
            <a:r>
              <a:rPr lang="nl-NL" sz="2400" dirty="0">
                <a:solidFill>
                  <a:srgbClr val="000000"/>
                </a:solidFill>
                <a:effectLst/>
                <a:latin typeface="Calibri" panose="020F0502020204030204" pitchFamily="34" charset="0"/>
                <a:ea typeface="Calibri" panose="020F0502020204030204" pitchFamily="34" charset="0"/>
              </a:rPr>
              <a:t>dienstverlening van buitenaf naar de woning.</a:t>
            </a:r>
            <a:endParaRPr lang="nl-NL" sz="2400" dirty="0"/>
          </a:p>
          <a:p>
            <a:endParaRPr lang="nl-NL" sz="2400" dirty="0"/>
          </a:p>
        </p:txBody>
      </p:sp>
    </p:spTree>
    <p:extLst>
      <p:ext uri="{BB962C8B-B14F-4D97-AF65-F5344CB8AC3E}">
        <p14:creationId xmlns:p14="http://schemas.microsoft.com/office/powerpoint/2010/main" xmlns="" val="80527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206604" y="1762126"/>
            <a:ext cx="11783505" cy="5124480"/>
          </a:xfrm>
          <a:prstGeom prst="rect">
            <a:avLst/>
          </a:prstGeom>
          <a:noFill/>
        </p:spPr>
        <p:txBody>
          <a:bodyPr wrap="square" rtlCol="0">
            <a:spAutoFit/>
          </a:bodyPr>
          <a:lstStyle/>
          <a:p>
            <a:r>
              <a:rPr lang="nl-NL" sz="28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Voorstel 1</a:t>
            </a:r>
            <a:r>
              <a:rPr lang="nl-NL" sz="24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nl-NL" sz="2400" b="1" i="1" dirty="0">
                <a:latin typeface="Calibri" panose="020F0502020204030204" pitchFamily="34" charset="0"/>
                <a:ea typeface="Times New Roman" panose="02020603050405020304" pitchFamily="18" charset="0"/>
                <a:cs typeface="Calibri" panose="020F0502020204030204" pitchFamily="34" charset="0"/>
              </a:rPr>
              <a:t>	</a:t>
            </a:r>
            <a:r>
              <a:rPr lang="nl-NL" sz="2800" dirty="0">
                <a:latin typeface="Calibri" panose="020F0502020204030204" pitchFamily="34" charset="0"/>
                <a:ea typeface="Times New Roman" panose="02020603050405020304" pitchFamily="18" charset="0"/>
                <a:cs typeface="Calibri" panose="020F0502020204030204" pitchFamily="34" charset="0"/>
              </a:rPr>
              <a:t>Bied </a:t>
            </a:r>
            <a:r>
              <a:rPr lang="nl-NL" sz="2800" b="1" i="1" dirty="0">
                <a:solidFill>
                  <a:srgbClr val="7030A0"/>
                </a:solidFill>
                <a:latin typeface="Calibri" panose="020F0502020204030204" pitchFamily="34" charset="0"/>
                <a:ea typeface="Times New Roman" panose="02020603050405020304" pitchFamily="18" charset="0"/>
                <a:cs typeface="Calibri" panose="020F0502020204030204" pitchFamily="34" charset="0"/>
              </a:rPr>
              <a:t>voldoende en betaalbare ondersteuning </a:t>
            </a:r>
            <a:r>
              <a:rPr lang="nl-NL" sz="2800" dirty="0">
                <a:latin typeface="Calibri" panose="020F0502020204030204" pitchFamily="34" charset="0"/>
                <a:ea typeface="Times New Roman" panose="02020603050405020304" pitchFamily="18" charset="0"/>
                <a:cs typeface="Calibri" panose="020F0502020204030204" pitchFamily="34" charset="0"/>
              </a:rPr>
              <a:t>aan</a:t>
            </a:r>
            <a:r>
              <a:rPr lang="nl-NL" sz="2800" dirty="0">
                <a:effectLst/>
                <a:latin typeface="Calibri" panose="020F0502020204030204" pitchFamily="34" charset="0"/>
                <a:ea typeface="Times New Roman" panose="02020603050405020304" pitchFamily="18" charset="0"/>
                <a:cs typeface="Calibri" panose="020F0502020204030204" pitchFamily="34" charset="0"/>
              </a:rPr>
              <a:t> senioren 			zodat ze langer zelfstandig thuis kunnen blijven wonen.</a:t>
            </a:r>
            <a:r>
              <a:rPr lang="nl-NL" sz="2400" b="1" i="1" dirty="0">
                <a:effectLst/>
                <a:latin typeface="Calibri" panose="020F0502020204030204" pitchFamily="34" charset="0"/>
                <a:ea typeface="Times New Roman" panose="02020603050405020304" pitchFamily="18" charset="0"/>
                <a:cs typeface="Calibri" panose="020F0502020204030204" pitchFamily="34" charset="0"/>
              </a:rPr>
              <a:t>		</a:t>
            </a:r>
          </a:p>
          <a:p>
            <a:endParaRPr lang="nl-NL" sz="2400" dirty="0"/>
          </a:p>
          <a:p>
            <a:r>
              <a:rPr lang="nl-NL" sz="2800" b="1" i="1" dirty="0">
                <a:solidFill>
                  <a:srgbClr val="00B050"/>
                </a:solidFill>
              </a:rPr>
              <a:t>Beslispunten</a:t>
            </a:r>
          </a:p>
          <a:p>
            <a:pPr>
              <a:lnSpc>
                <a:spcPct val="150000"/>
              </a:lnSpc>
            </a:pPr>
            <a:r>
              <a:rPr lang="nl-NL" sz="2400" dirty="0"/>
              <a:t>1.1  Advies en subsidiering </a:t>
            </a:r>
            <a:r>
              <a:rPr lang="nl-NL" sz="2400" b="1" dirty="0">
                <a:solidFill>
                  <a:srgbClr val="7030A0"/>
                </a:solidFill>
              </a:rPr>
              <a:t>levensloopbestendig wonen incl. huisautomatisering </a:t>
            </a:r>
            <a:r>
              <a:rPr lang="nl-NL" sz="2400" dirty="0"/>
              <a:t>(overheid).</a:t>
            </a:r>
          </a:p>
          <a:p>
            <a:pPr>
              <a:lnSpc>
                <a:spcPct val="150000"/>
              </a:lnSpc>
            </a:pPr>
            <a:r>
              <a:rPr lang="nl-NL" sz="2600" i="1" dirty="0">
                <a:solidFill>
                  <a:srgbClr val="C00000"/>
                </a:solidFill>
              </a:rPr>
              <a:t>1.2  </a:t>
            </a:r>
            <a:r>
              <a:rPr lang="nl-NL" sz="2600" b="1" i="1" dirty="0">
                <a:solidFill>
                  <a:srgbClr val="C00000"/>
                </a:solidFill>
              </a:rPr>
              <a:t>Verbeter</a:t>
            </a:r>
            <a:r>
              <a:rPr lang="nl-NL" sz="2600" i="1" dirty="0">
                <a:solidFill>
                  <a:srgbClr val="C00000"/>
                </a:solidFill>
              </a:rPr>
              <a:t> efficiëntie door samenwerking en continue verbetering (</a:t>
            </a:r>
            <a:r>
              <a:rPr lang="nl-NL" sz="2600" i="1" dirty="0" err="1">
                <a:solidFill>
                  <a:srgbClr val="C00000"/>
                </a:solidFill>
              </a:rPr>
              <a:t>Lean</a:t>
            </a:r>
            <a:r>
              <a:rPr lang="nl-NL" sz="2600" i="1" dirty="0">
                <a:solidFill>
                  <a:srgbClr val="C00000"/>
                </a:solidFill>
              </a:rPr>
              <a:t>) (zorgveld).</a:t>
            </a:r>
          </a:p>
          <a:p>
            <a:pPr>
              <a:lnSpc>
                <a:spcPct val="150000"/>
              </a:lnSpc>
            </a:pPr>
            <a:r>
              <a:rPr lang="nl-NL" sz="2400" dirty="0"/>
              <a:t>1.3  </a:t>
            </a:r>
            <a:r>
              <a:rPr lang="nl-NL" sz="2400" b="1" i="1" dirty="0">
                <a:solidFill>
                  <a:srgbClr val="7030A0"/>
                </a:solidFill>
              </a:rPr>
              <a:t>Ontwikkel huisautomatisering</a:t>
            </a:r>
            <a:r>
              <a:rPr lang="nl-NL" sz="2400" dirty="0"/>
              <a:t> via kennisinstituten (zorgverleners).</a:t>
            </a:r>
          </a:p>
          <a:p>
            <a:pPr>
              <a:lnSpc>
                <a:spcPct val="150000"/>
              </a:lnSpc>
            </a:pPr>
            <a:r>
              <a:rPr lang="nl-NL" sz="2400" dirty="0"/>
              <a:t>1.4  </a:t>
            </a:r>
            <a:r>
              <a:rPr lang="nl-NL" sz="2400" dirty="0" smtClean="0"/>
              <a:t>Faciliteer </a:t>
            </a:r>
            <a:r>
              <a:rPr lang="nl-NL" sz="2400" b="1" i="1" dirty="0" smtClean="0">
                <a:solidFill>
                  <a:srgbClr val="7030A0"/>
                </a:solidFill>
              </a:rPr>
              <a:t>zorgloketten</a:t>
            </a:r>
            <a:r>
              <a:rPr lang="nl-NL" sz="2400" dirty="0" smtClean="0"/>
              <a:t> </a:t>
            </a:r>
            <a:r>
              <a:rPr lang="nl-NL" sz="2400" dirty="0"/>
              <a:t>voor kleine klusjes en informatie (overheid).</a:t>
            </a:r>
          </a:p>
          <a:p>
            <a:pPr>
              <a:lnSpc>
                <a:spcPct val="150000"/>
              </a:lnSpc>
            </a:pPr>
            <a:r>
              <a:rPr lang="nl-NL" sz="2400" dirty="0"/>
              <a:t>1.5  </a:t>
            </a:r>
            <a:r>
              <a:rPr lang="nl-NL" sz="2400" b="1" i="1" dirty="0">
                <a:solidFill>
                  <a:srgbClr val="7030A0"/>
                </a:solidFill>
              </a:rPr>
              <a:t>Sociaal netwerk</a:t>
            </a:r>
            <a:r>
              <a:rPr lang="nl-NL" sz="2400" dirty="0"/>
              <a:t>. De overheid schept mogelijkheden; de senior blijft verantwoordelijk.</a:t>
            </a:r>
          </a:p>
          <a:p>
            <a:pPr>
              <a:lnSpc>
                <a:spcPct val="150000"/>
              </a:lnSpc>
            </a:pPr>
            <a:r>
              <a:rPr lang="nl-NL" sz="2400" dirty="0"/>
              <a:t>1.6  </a:t>
            </a:r>
            <a:r>
              <a:rPr lang="nl-NL" sz="2400" b="1" i="1" dirty="0" smtClean="0">
                <a:solidFill>
                  <a:srgbClr val="7030A0"/>
                </a:solidFill>
              </a:rPr>
              <a:t>Duo/kangoeroe/mantelzorg </a:t>
            </a:r>
            <a:r>
              <a:rPr lang="nl-NL" sz="2400" dirty="0"/>
              <a:t>woningen zijn beleidsmatig mogelijk (overheid</a:t>
            </a:r>
            <a:r>
              <a:rPr lang="nl-NL" sz="2400" dirty="0" smtClean="0"/>
              <a:t>).</a:t>
            </a:r>
            <a:endParaRPr lang="nl-NL" sz="2400" dirty="0"/>
          </a:p>
        </p:txBody>
      </p:sp>
    </p:spTree>
    <p:extLst>
      <p:ext uri="{BB962C8B-B14F-4D97-AF65-F5344CB8AC3E}">
        <p14:creationId xmlns:p14="http://schemas.microsoft.com/office/powerpoint/2010/main" xmlns="" val="387573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370395" y="1838326"/>
            <a:ext cx="11783505" cy="1015663"/>
          </a:xfrm>
          <a:prstGeom prst="rect">
            <a:avLst/>
          </a:prstGeom>
          <a:noFill/>
        </p:spPr>
        <p:txBody>
          <a:bodyPr wrap="square" rtlCol="0">
            <a:spAutoFit/>
          </a:bodyPr>
          <a:lstStyle/>
          <a:p>
            <a:r>
              <a:rPr lang="nl-NL" sz="2400" dirty="0">
                <a:effectLst/>
                <a:latin typeface="Calibri" panose="020F0502020204030204" pitchFamily="34" charset="0"/>
                <a:ea typeface="Times New Roman" panose="02020603050405020304" pitchFamily="18" charset="0"/>
                <a:cs typeface="Calibri" panose="020F0502020204030204" pitchFamily="34" charset="0"/>
              </a:rPr>
              <a:t>				  </a:t>
            </a:r>
            <a:r>
              <a:rPr lang="nl-NL" sz="2800" b="1" i="1" dirty="0">
                <a:effectLst/>
                <a:latin typeface="Calibri" panose="020F0502020204030204" pitchFamily="34" charset="0"/>
                <a:ea typeface="Times New Roman" panose="02020603050405020304" pitchFamily="18" charset="0"/>
                <a:cs typeface="Calibri" panose="020F0502020204030204" pitchFamily="34" charset="0"/>
              </a:rPr>
              <a:t>Toelichting</a:t>
            </a:r>
            <a:r>
              <a:rPr lang="nl-NL" sz="2400" b="1" i="1" dirty="0">
                <a:effectLst/>
                <a:latin typeface="Calibri" panose="020F0502020204030204" pitchFamily="34" charset="0"/>
                <a:ea typeface="Times New Roman" panose="02020603050405020304" pitchFamily="18" charset="0"/>
                <a:cs typeface="Calibri" panose="020F0502020204030204" pitchFamily="34" charset="0"/>
              </a:rPr>
              <a:t> </a:t>
            </a:r>
          </a:p>
          <a:p>
            <a:r>
              <a:rPr lang="nl-NL" sz="2400" b="1" i="1" dirty="0">
                <a:effectLst/>
                <a:latin typeface="Calibri" panose="020F0502020204030204" pitchFamily="34" charset="0"/>
                <a:ea typeface="Calibri" panose="020F0502020204030204" pitchFamily="34" charset="0"/>
              </a:rPr>
              <a:t>		          </a:t>
            </a:r>
            <a:r>
              <a:rPr lang="nl-NL" sz="2400" b="1" i="1" dirty="0" smtClean="0">
                <a:effectLst/>
                <a:latin typeface="Calibri" panose="020F0502020204030204" pitchFamily="34" charset="0"/>
                <a:ea typeface="Calibri" panose="020F0502020204030204" pitchFamily="34" charset="0"/>
              </a:rPr>
              <a:t>		       </a:t>
            </a:r>
            <a:r>
              <a:rPr lang="nl-NL" sz="3200" b="1" i="1" dirty="0" smtClean="0">
                <a:solidFill>
                  <a:srgbClr val="7030A0"/>
                </a:solidFill>
                <a:effectLst/>
                <a:latin typeface="Calibri" panose="020F0502020204030204" pitchFamily="34" charset="0"/>
                <a:ea typeface="Calibri" panose="020F0502020204030204" pitchFamily="34" charset="0"/>
              </a:rPr>
              <a:t>Lean</a:t>
            </a:r>
            <a:endParaRPr lang="nl-NL" sz="2400" dirty="0"/>
          </a:p>
        </p:txBody>
      </p:sp>
      <p:sp>
        <p:nvSpPr>
          <p:cNvPr id="6" name="Rectangle 5"/>
          <p:cNvSpPr/>
          <p:nvPr/>
        </p:nvSpPr>
        <p:spPr>
          <a:xfrm>
            <a:off x="635000" y="3185636"/>
            <a:ext cx="9245600" cy="2062103"/>
          </a:xfrm>
          <a:prstGeom prst="rect">
            <a:avLst/>
          </a:prstGeom>
        </p:spPr>
        <p:txBody>
          <a:bodyPr wrap="square">
            <a:spAutoFit/>
          </a:bodyPr>
          <a:lstStyle/>
          <a:p>
            <a:pPr algn="ctr"/>
            <a:r>
              <a:rPr lang="nl-NL" sz="3200" b="1" dirty="0" smtClean="0">
                <a:solidFill>
                  <a:srgbClr val="7030A0"/>
                </a:solidFill>
              </a:rPr>
              <a:t>Beproefde aanpak om </a:t>
            </a:r>
          </a:p>
          <a:p>
            <a:pPr algn="ctr"/>
            <a:r>
              <a:rPr lang="nl-NL" sz="3200" b="1" dirty="0" smtClean="0">
                <a:solidFill>
                  <a:srgbClr val="7030A0"/>
                </a:solidFill>
              </a:rPr>
              <a:t>met minder personeel en </a:t>
            </a:r>
          </a:p>
          <a:p>
            <a:pPr algn="ctr"/>
            <a:r>
              <a:rPr lang="nl-NL" sz="3200" b="1" dirty="0" smtClean="0">
                <a:solidFill>
                  <a:srgbClr val="7030A0"/>
                </a:solidFill>
              </a:rPr>
              <a:t>tegen lagere kosten </a:t>
            </a:r>
          </a:p>
          <a:p>
            <a:pPr algn="ctr"/>
            <a:r>
              <a:rPr lang="nl-NL" sz="3200" b="1" dirty="0" smtClean="0">
                <a:solidFill>
                  <a:srgbClr val="7030A0"/>
                </a:solidFill>
              </a:rPr>
              <a:t>betere zorg te leveren</a:t>
            </a:r>
            <a:endParaRPr lang="nl-NL" sz="3200" b="1" dirty="0">
              <a:solidFill>
                <a:srgbClr val="7030A0"/>
              </a:solidFill>
            </a:endParaRPr>
          </a:p>
        </p:txBody>
      </p:sp>
    </p:spTree>
    <p:extLst>
      <p:ext uri="{BB962C8B-B14F-4D97-AF65-F5344CB8AC3E}">
        <p14:creationId xmlns:p14="http://schemas.microsoft.com/office/powerpoint/2010/main" xmlns="" val="80527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FD7F132-F010-4A3D-4674-09B6930BD796}"/>
              </a:ext>
            </a:extLst>
          </p:cNvPr>
          <p:cNvPicPr>
            <a:picLocks noChangeAspect="1"/>
          </p:cNvPicPr>
          <p:nvPr/>
        </p:nvPicPr>
        <p:blipFill rotWithShape="1">
          <a:blip r:embed="rId3"/>
          <a:srcRect l="695" r="1941" b="16619"/>
          <a:stretch/>
        </p:blipFill>
        <p:spPr>
          <a:xfrm>
            <a:off x="-38100" y="232372"/>
            <a:ext cx="12192000" cy="1605954"/>
          </a:xfrm>
          <a:prstGeom prst="rect">
            <a:avLst/>
          </a:prstGeom>
        </p:spPr>
      </p:pic>
      <p:sp>
        <p:nvSpPr>
          <p:cNvPr id="7" name="Tekstvak 6">
            <a:extLst>
              <a:ext uri="{FF2B5EF4-FFF2-40B4-BE49-F238E27FC236}">
                <a16:creationId xmlns:a16="http://schemas.microsoft.com/office/drawing/2014/main" xmlns="" id="{61A2EAE1-18BE-A848-B57C-6F4D0CCF5B2B}"/>
              </a:ext>
            </a:extLst>
          </p:cNvPr>
          <p:cNvSpPr txBox="1"/>
          <p:nvPr/>
        </p:nvSpPr>
        <p:spPr>
          <a:xfrm>
            <a:off x="950119" y="325397"/>
            <a:ext cx="9717881" cy="461665"/>
          </a:xfrm>
          <a:prstGeom prst="rect">
            <a:avLst/>
          </a:prstGeom>
          <a:noFill/>
        </p:spPr>
        <p:txBody>
          <a:bodyPr wrap="square">
            <a:spAutoFit/>
          </a:bodyPr>
          <a:lstStyle/>
          <a:p>
            <a:r>
              <a:rPr lang="nl-BE" sz="2400" b="1" dirty="0">
                <a:solidFill>
                  <a:schemeClr val="bg1"/>
                </a:solidFill>
                <a:latin typeface="Calibri" panose="020F0502020204030204" pitchFamily="34" charset="0"/>
                <a:cs typeface="Calibri" panose="020F0502020204030204" pitchFamily="34" charset="0"/>
              </a:rPr>
              <a:t>Burgerberaad Zorg Zeeland</a:t>
            </a:r>
          </a:p>
        </p:txBody>
      </p:sp>
      <p:sp>
        <p:nvSpPr>
          <p:cNvPr id="11" name="Tekstvak 10">
            <a:extLst>
              <a:ext uri="{FF2B5EF4-FFF2-40B4-BE49-F238E27FC236}">
                <a16:creationId xmlns:a16="http://schemas.microsoft.com/office/drawing/2014/main" xmlns="" id="{0A4A06DA-C2D6-F613-700D-60B8EB3D5565}"/>
              </a:ext>
            </a:extLst>
          </p:cNvPr>
          <p:cNvSpPr txBox="1"/>
          <p:nvPr/>
        </p:nvSpPr>
        <p:spPr>
          <a:xfrm>
            <a:off x="950119" y="790278"/>
            <a:ext cx="8562016" cy="584775"/>
          </a:xfrm>
          <a:prstGeom prst="rect">
            <a:avLst/>
          </a:prstGeom>
          <a:noFill/>
        </p:spPr>
        <p:txBody>
          <a:bodyPr wrap="square" lIns="91440" tIns="45720" rIns="91440" bIns="45720" anchor="t">
            <a:spAutoFit/>
          </a:bodyPr>
          <a:lstStyle/>
          <a:p>
            <a:r>
              <a:rPr lang="nl-BE" sz="3200" b="1" dirty="0">
                <a:solidFill>
                  <a:srgbClr val="A1C900"/>
                </a:solidFill>
                <a:latin typeface="Calibri"/>
                <a:cs typeface="Calibri"/>
              </a:rPr>
              <a:t>Inwonergroep: woonzorgvisie 2  </a:t>
            </a:r>
            <a:endParaRPr lang="nl-BE" sz="3200" b="1" dirty="0">
              <a:solidFill>
                <a:srgbClr val="A1C900"/>
              </a:solidFill>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xmlns="" id="{5E6AF18D-2CB6-5716-93FF-570585CFCD21}"/>
              </a:ext>
            </a:extLst>
          </p:cNvPr>
          <p:cNvSpPr txBox="1"/>
          <p:nvPr/>
        </p:nvSpPr>
        <p:spPr>
          <a:xfrm>
            <a:off x="574904" y="1685926"/>
            <a:ext cx="11783505" cy="5447645"/>
          </a:xfrm>
          <a:prstGeom prst="rect">
            <a:avLst/>
          </a:prstGeom>
          <a:noFill/>
        </p:spPr>
        <p:txBody>
          <a:bodyPr wrap="square" rtlCol="0">
            <a:spAutoFit/>
          </a:bodyPr>
          <a:lstStyle/>
          <a:p>
            <a:r>
              <a:rPr lang="nl-NL" sz="28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Voorstel 1</a:t>
            </a:r>
            <a:r>
              <a:rPr lang="nl-NL" sz="2400" b="1"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nl-NL" sz="2400" b="1" i="1" dirty="0">
                <a:latin typeface="Calibri" panose="020F0502020204030204" pitchFamily="34" charset="0"/>
                <a:ea typeface="Times New Roman" panose="02020603050405020304" pitchFamily="18" charset="0"/>
                <a:cs typeface="Calibri" panose="020F0502020204030204" pitchFamily="34" charset="0"/>
              </a:rPr>
              <a:t>	</a:t>
            </a:r>
            <a:r>
              <a:rPr lang="nl-NL" sz="2800" dirty="0">
                <a:latin typeface="Calibri" panose="020F0502020204030204" pitchFamily="34" charset="0"/>
                <a:ea typeface="Times New Roman" panose="02020603050405020304" pitchFamily="18" charset="0"/>
                <a:cs typeface="Calibri" panose="020F0502020204030204" pitchFamily="34" charset="0"/>
              </a:rPr>
              <a:t>Bied </a:t>
            </a:r>
            <a:r>
              <a:rPr lang="nl-NL" sz="2800" b="1" i="1" dirty="0">
                <a:solidFill>
                  <a:srgbClr val="7030A0"/>
                </a:solidFill>
                <a:latin typeface="Calibri" panose="020F0502020204030204" pitchFamily="34" charset="0"/>
                <a:ea typeface="Times New Roman" panose="02020603050405020304" pitchFamily="18" charset="0"/>
                <a:cs typeface="Calibri" panose="020F0502020204030204" pitchFamily="34" charset="0"/>
              </a:rPr>
              <a:t>voldoende en betaalbare ondersteuning </a:t>
            </a:r>
            <a:r>
              <a:rPr lang="nl-NL" sz="2800" dirty="0">
                <a:latin typeface="Calibri" panose="020F0502020204030204" pitchFamily="34" charset="0"/>
                <a:ea typeface="Times New Roman" panose="02020603050405020304" pitchFamily="18" charset="0"/>
                <a:cs typeface="Calibri" panose="020F0502020204030204" pitchFamily="34" charset="0"/>
              </a:rPr>
              <a:t>aan</a:t>
            </a:r>
            <a:r>
              <a:rPr lang="nl-NL" sz="2800" dirty="0">
                <a:effectLst/>
                <a:latin typeface="Calibri" panose="020F0502020204030204" pitchFamily="34" charset="0"/>
                <a:ea typeface="Times New Roman" panose="02020603050405020304" pitchFamily="18" charset="0"/>
                <a:cs typeface="Calibri" panose="020F0502020204030204" pitchFamily="34" charset="0"/>
              </a:rPr>
              <a:t> senioren 			zodat ze langer zelfstandig thuis kunnen blijven wonen.</a:t>
            </a:r>
            <a:r>
              <a:rPr lang="nl-NL" sz="2400" b="1" i="1" dirty="0">
                <a:effectLst/>
                <a:latin typeface="Calibri" panose="020F0502020204030204" pitchFamily="34" charset="0"/>
                <a:ea typeface="Times New Roman" panose="02020603050405020304" pitchFamily="18" charset="0"/>
                <a:cs typeface="Calibri" panose="020F0502020204030204" pitchFamily="34" charset="0"/>
              </a:rPr>
              <a:t>		</a:t>
            </a:r>
          </a:p>
          <a:p>
            <a:endParaRPr lang="nl-NL" sz="2400" dirty="0"/>
          </a:p>
          <a:p>
            <a:r>
              <a:rPr lang="nl-NL" sz="2800" b="1" i="1" dirty="0">
                <a:solidFill>
                  <a:srgbClr val="00B050"/>
                </a:solidFill>
              </a:rPr>
              <a:t>Beslispunten</a:t>
            </a:r>
          </a:p>
          <a:p>
            <a:pPr>
              <a:lnSpc>
                <a:spcPct val="150000"/>
              </a:lnSpc>
            </a:pPr>
            <a:r>
              <a:rPr lang="nl-NL" sz="2400" dirty="0"/>
              <a:t>1.1  Advies en subsidiering </a:t>
            </a:r>
            <a:r>
              <a:rPr lang="nl-NL" sz="2400" b="1" dirty="0">
                <a:solidFill>
                  <a:srgbClr val="7030A0"/>
                </a:solidFill>
              </a:rPr>
              <a:t>levensloopbestendig wonen incl. huisautomatisering </a:t>
            </a:r>
            <a:r>
              <a:rPr lang="nl-NL" sz="2400" dirty="0"/>
              <a:t>(overheid).</a:t>
            </a:r>
          </a:p>
          <a:p>
            <a:pPr>
              <a:lnSpc>
                <a:spcPct val="150000"/>
              </a:lnSpc>
            </a:pPr>
            <a:r>
              <a:rPr lang="nl-NL" sz="2400" dirty="0"/>
              <a:t>1.2  </a:t>
            </a:r>
            <a:r>
              <a:rPr lang="nl-NL" sz="2400" b="1" dirty="0">
                <a:solidFill>
                  <a:srgbClr val="7030A0"/>
                </a:solidFill>
              </a:rPr>
              <a:t>Verbeter</a:t>
            </a:r>
            <a:r>
              <a:rPr lang="nl-NL" sz="2400" dirty="0"/>
              <a:t> efficiëntie door samenwerking en continue verbetering (</a:t>
            </a:r>
            <a:r>
              <a:rPr lang="nl-NL" sz="2400" dirty="0" err="1"/>
              <a:t>Lean</a:t>
            </a:r>
            <a:r>
              <a:rPr lang="nl-NL" sz="2400" dirty="0"/>
              <a:t>) (zorgveld).</a:t>
            </a:r>
          </a:p>
          <a:p>
            <a:pPr>
              <a:lnSpc>
                <a:spcPct val="150000"/>
              </a:lnSpc>
            </a:pPr>
            <a:r>
              <a:rPr lang="nl-NL" sz="2400" dirty="0"/>
              <a:t>1.3  </a:t>
            </a:r>
            <a:r>
              <a:rPr lang="nl-NL" sz="2400" b="1" i="1" dirty="0">
                <a:solidFill>
                  <a:srgbClr val="7030A0"/>
                </a:solidFill>
              </a:rPr>
              <a:t>Ontwikkel huisautomatisering</a:t>
            </a:r>
            <a:r>
              <a:rPr lang="nl-NL" sz="2400" dirty="0"/>
              <a:t> via kennisinstituten (zorgverleners).</a:t>
            </a:r>
          </a:p>
          <a:p>
            <a:pPr>
              <a:lnSpc>
                <a:spcPct val="150000"/>
              </a:lnSpc>
            </a:pPr>
            <a:r>
              <a:rPr lang="nl-NL" sz="2400" dirty="0"/>
              <a:t>1.4  </a:t>
            </a:r>
            <a:r>
              <a:rPr lang="nl-NL" sz="2400" dirty="0" smtClean="0"/>
              <a:t>Faciliteer </a:t>
            </a:r>
            <a:r>
              <a:rPr lang="nl-NL" sz="2400" b="1" i="1" dirty="0" smtClean="0">
                <a:solidFill>
                  <a:srgbClr val="7030A0"/>
                </a:solidFill>
              </a:rPr>
              <a:t>zorgloketten</a:t>
            </a:r>
            <a:r>
              <a:rPr lang="nl-NL" sz="2400" dirty="0" smtClean="0"/>
              <a:t> </a:t>
            </a:r>
            <a:r>
              <a:rPr lang="nl-NL" sz="2400" dirty="0"/>
              <a:t>voor kleine klusjes en informatie (overheid).</a:t>
            </a:r>
          </a:p>
          <a:p>
            <a:pPr>
              <a:lnSpc>
                <a:spcPct val="150000"/>
              </a:lnSpc>
            </a:pPr>
            <a:r>
              <a:rPr lang="nl-NL" sz="2400" dirty="0"/>
              <a:t>1.5  </a:t>
            </a:r>
            <a:r>
              <a:rPr lang="nl-NL" sz="2400" b="1" i="1" dirty="0">
                <a:solidFill>
                  <a:srgbClr val="7030A0"/>
                </a:solidFill>
              </a:rPr>
              <a:t>Sociaal netwerk</a:t>
            </a:r>
            <a:r>
              <a:rPr lang="nl-NL" sz="2400" dirty="0"/>
              <a:t>. De overheid schept mogelijkheden; de senior blijft verantwoordelijk.</a:t>
            </a:r>
          </a:p>
          <a:p>
            <a:pPr>
              <a:lnSpc>
                <a:spcPct val="150000"/>
              </a:lnSpc>
            </a:pPr>
            <a:r>
              <a:rPr lang="nl-NL" sz="2400" dirty="0"/>
              <a:t>1.6  </a:t>
            </a:r>
            <a:r>
              <a:rPr lang="nl-NL" sz="2400" b="1" i="1" dirty="0" smtClean="0">
                <a:solidFill>
                  <a:srgbClr val="7030A0"/>
                </a:solidFill>
              </a:rPr>
              <a:t>Duo/kangoeroe/mantelzorg </a:t>
            </a:r>
            <a:r>
              <a:rPr lang="nl-NL" sz="2400" dirty="0"/>
              <a:t>woningen zijn beleidsmatig mogelijk (overheid).</a:t>
            </a:r>
          </a:p>
          <a:p>
            <a:endParaRPr lang="nl-NL" sz="2400" dirty="0"/>
          </a:p>
        </p:txBody>
      </p:sp>
    </p:spTree>
    <p:extLst>
      <p:ext uri="{BB962C8B-B14F-4D97-AF65-F5344CB8AC3E}">
        <p14:creationId xmlns:p14="http://schemas.microsoft.com/office/powerpoint/2010/main" xmlns="" val="3875735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CF3C981E5E540B63ADE664EF6F9AB" ma:contentTypeVersion="16" ma:contentTypeDescription="Een nieuw document maken." ma:contentTypeScope="" ma:versionID="3c0c58a60fc80fc8e5e22a6d0a951ce4">
  <xsd:schema xmlns:xsd="http://www.w3.org/2001/XMLSchema" xmlns:xs="http://www.w3.org/2001/XMLSchema" xmlns:p="http://schemas.microsoft.com/office/2006/metadata/properties" xmlns:ns2="0627dbe2-a2b3-497f-a42d-eb0ea8496175" xmlns:ns3="31978a33-5a57-4584-8a73-5b9b3a4b5abc" targetNamespace="http://schemas.microsoft.com/office/2006/metadata/properties" ma:root="true" ma:fieldsID="028e867bac5da75119e6c3ddb1015670" ns2:_="" ns3:_="">
    <xsd:import namespace="0627dbe2-a2b3-497f-a42d-eb0ea8496175"/>
    <xsd:import namespace="31978a33-5a57-4584-8a73-5b9b3a4b5a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7dbe2-a2b3-497f-a42d-eb0ea849617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43d7a55-a3b9-4764-9df2-26ca83bfc9ac}" ma:internalName="TaxCatchAll" ma:showField="CatchAllData" ma:web="0627dbe2-a2b3-497f-a42d-eb0ea84961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978a33-5a57-4584-8a73-5b9b3a4b5a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d3ef111-7794-4707-b487-98f77b39117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27dbe2-a2b3-497f-a42d-eb0ea8496175" xsi:nil="true"/>
    <lcf76f155ced4ddcb4097134ff3c332f xmlns="31978a33-5a57-4584-8a73-5b9b3a4b5a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FA2D29-F5A8-4AB0-8436-28BF67BF05EF}"/>
</file>

<file path=customXml/itemProps2.xml><?xml version="1.0" encoding="utf-8"?>
<ds:datastoreItem xmlns:ds="http://schemas.openxmlformats.org/officeDocument/2006/customXml" ds:itemID="{67E6C7CB-D276-4DF0-9BB9-7CBC305ED080}">
  <ds:schemaRefs>
    <ds:schemaRef ds:uri="http://schemas.microsoft.com/sharepoint/v3/contenttype/forms"/>
  </ds:schemaRefs>
</ds:datastoreItem>
</file>

<file path=customXml/itemProps3.xml><?xml version="1.0" encoding="utf-8"?>
<ds:datastoreItem xmlns:ds="http://schemas.openxmlformats.org/officeDocument/2006/customXml" ds:itemID="{9311C1BB-73CB-46EA-BA4E-894DBF54EFB2}">
  <ds:schemaRefs>
    <ds:schemaRef ds:uri="5ac7deab-2de5-4a0f-9469-574c04cb1a84"/>
    <ds:schemaRef ds:uri="98319294-7eda-4482-a3b2-a373d48b93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619</TotalTime>
  <Words>262</Words>
  <Application>Microsoft Office PowerPoint</Application>
  <PresentationFormat>Custom</PresentationFormat>
  <Paragraphs>142</Paragraphs>
  <Slides>16</Slides>
  <Notes>16</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Kantoorthema</vt:lpstr>
      <vt:lpstr> </vt:lpstr>
      <vt:lpstr>  De behoefte aan zorg voor ouderen neemt toe.  Schaarste aan zorgpersoneel en verpleeghuisbedden wordt verwacht.  Milieu regelgeving en schaarse ruimte remmen nieuwbouw.  </vt:lpstr>
      <vt:lpstr>Woonzorg is een gezamenlijke verantwoordelijkheid van alle betrokkenen. Ouderen willen het liefst in eigen woning blijven wonen. Verhuizen naar een kleinere senioren woning is een grote stap Toereikende zorgondersteuning van de sociale omgeving is niet altijd beschikbaar. Sommige ouderen willen wel kleiner wonen maar zijn onvoldoende geïnformeerd. Inzet van zorgprofessionals kan efficiënter</vt:lpstr>
      <vt:lpstr>Onze groep heeft zich beperkt tot drie woon-zorg vormen voor senioren.   - Langer zelfstandig thuis blijven wonen   - Geclusterd wonen   -  Verpleeghuizen      “Hoe zit u er over 10 jaar bij ?”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Veerle De Wolf</dc:creator>
  <cp:lastModifiedBy>User</cp:lastModifiedBy>
  <cp:revision>101</cp:revision>
  <dcterms:created xsi:type="dcterms:W3CDTF">2022-10-27T11:30:38Z</dcterms:created>
  <dcterms:modified xsi:type="dcterms:W3CDTF">2023-05-30T13:27:49Z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0x01010074D0D4D1C7E1DB4B9090FD33E30232AB</vt:lpwstr>
  </property>
  <property fmtid="{D5CDD505-2E9C-101B-9397-08002B2CF9AE}" pid="3" name="MediaServiceImageTags">
    <vt:lpwstr/>
  </property>
</Properties>
</file>