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CBE50B-14AB-032E-F288-109D7A80D55C}" name="Gastgebruiker" initials="Ga" userId="S::urn:spo:anon#98a6fd94c5e774854f13ff1268aa4ee0d51c74e31a356babcfd85f632c6aeebd::" providerId="AD"/>
  <p188:author id="{4D6640B2-376C-4731-B061-5861B1EB8717}" name="Gastgebruiker" initials="Ga" userId="S::urn:spo:anon#38d60564608d802f4079c2a85fea41b796886895e7b6cb9b294fb66bb8e6f10c::" providerId="AD"/>
  <p188:author id="{0CB092C7-AE11-E17E-1384-3C50C85A0434}" name="Edwin Torn Broers" initials="ETB" userId="S::etb@soltegro.nl::a6722f88-c028-4fdc-80bf-e4e0c6d828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78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Torn Broers" userId="a6722f88-c028-4fdc-80bf-e4e0c6d82844" providerId="ADAL" clId="{FCFEFE3C-8675-45C6-9672-02D739AE4804}"/>
    <pc:docChg chg="delSld modSld">
      <pc:chgData name="Edwin Torn Broers" userId="a6722f88-c028-4fdc-80bf-e4e0c6d82844" providerId="ADAL" clId="{FCFEFE3C-8675-45C6-9672-02D739AE4804}" dt="2023-05-24T19:07:28.921" v="11" actId="20577"/>
      <pc:docMkLst>
        <pc:docMk/>
      </pc:docMkLst>
      <pc:sldChg chg="del">
        <pc:chgData name="Edwin Torn Broers" userId="a6722f88-c028-4fdc-80bf-e4e0c6d82844" providerId="ADAL" clId="{FCFEFE3C-8675-45C6-9672-02D739AE4804}" dt="2023-05-24T18:54:41.742" v="1" actId="47"/>
        <pc:sldMkLst>
          <pc:docMk/>
          <pc:sldMk cId="3096598180" sldId="258"/>
        </pc:sldMkLst>
      </pc:sldChg>
      <pc:sldChg chg="del">
        <pc:chgData name="Edwin Torn Broers" userId="a6722f88-c028-4fdc-80bf-e4e0c6d82844" providerId="ADAL" clId="{FCFEFE3C-8675-45C6-9672-02D739AE4804}" dt="2023-05-24T18:54:41.742" v="1" actId="47"/>
        <pc:sldMkLst>
          <pc:docMk/>
          <pc:sldMk cId="722328045" sldId="259"/>
        </pc:sldMkLst>
      </pc:sldChg>
      <pc:sldChg chg="del">
        <pc:chgData name="Edwin Torn Broers" userId="a6722f88-c028-4fdc-80bf-e4e0c6d82844" providerId="ADAL" clId="{FCFEFE3C-8675-45C6-9672-02D739AE4804}" dt="2023-05-24T18:54:41.742" v="1" actId="47"/>
        <pc:sldMkLst>
          <pc:docMk/>
          <pc:sldMk cId="4050389216" sldId="260"/>
        </pc:sldMkLst>
      </pc:sldChg>
      <pc:sldChg chg="del">
        <pc:chgData name="Edwin Torn Broers" userId="a6722f88-c028-4fdc-80bf-e4e0c6d82844" providerId="ADAL" clId="{FCFEFE3C-8675-45C6-9672-02D739AE4804}" dt="2023-05-24T18:54:41.742" v="1" actId="47"/>
        <pc:sldMkLst>
          <pc:docMk/>
          <pc:sldMk cId="3700794075" sldId="263"/>
        </pc:sldMkLst>
      </pc:sldChg>
      <pc:sldChg chg="del">
        <pc:chgData name="Edwin Torn Broers" userId="a6722f88-c028-4fdc-80bf-e4e0c6d82844" providerId="ADAL" clId="{FCFEFE3C-8675-45C6-9672-02D739AE4804}" dt="2023-05-24T18:54:28.227" v="0" actId="47"/>
        <pc:sldMkLst>
          <pc:docMk/>
          <pc:sldMk cId="1693897481" sldId="267"/>
        </pc:sldMkLst>
      </pc:sldChg>
      <pc:sldChg chg="modSp mod delCm">
        <pc:chgData name="Edwin Torn Broers" userId="a6722f88-c028-4fdc-80bf-e4e0c6d82844" providerId="ADAL" clId="{FCFEFE3C-8675-45C6-9672-02D739AE4804}" dt="2023-05-24T19:07:28.921" v="11" actId="20577"/>
        <pc:sldMkLst>
          <pc:docMk/>
          <pc:sldMk cId="676390924" sldId="268"/>
        </pc:sldMkLst>
        <pc:graphicFrameChg chg="modGraphic">
          <ac:chgData name="Edwin Torn Broers" userId="a6722f88-c028-4fdc-80bf-e4e0c6d82844" providerId="ADAL" clId="{FCFEFE3C-8675-45C6-9672-02D739AE4804}" dt="2023-05-24T19:07:28.921" v="11" actId="20577"/>
          <ac:graphicFrameMkLst>
            <pc:docMk/>
            <pc:sldMk cId="676390924" sldId="268"/>
            <ac:graphicFrameMk id="3" creationId="{77B1EFEC-BF66-7D76-E340-A7F64FBA4B7A}"/>
          </ac:graphicFrameMkLst>
        </pc:graphicFrameChg>
        <pc:extLst>
          <p:ext xmlns:p="http://schemas.openxmlformats.org/presentationml/2006/main" uri="{D6D511B9-2390-475A-947B-AFAB55BFBCF1}">
            <pc226:cmChg xmlns:pc226="http://schemas.microsoft.com/office/powerpoint/2022/06/main/command" chg="del">
              <pc226:chgData name="Edwin Torn Broers" userId="a6722f88-c028-4fdc-80bf-e4e0c6d82844" providerId="ADAL" clId="{FCFEFE3C-8675-45C6-9672-02D739AE4804}" dt="2023-05-24T18:55:50.411" v="2"/>
              <pc2:cmMkLst xmlns:pc2="http://schemas.microsoft.com/office/powerpoint/2019/9/main/command">
                <pc:docMk/>
                <pc:sldMk cId="676390924" sldId="268"/>
                <pc2:cmMk id="{220B24C4-8EBA-4A1E-A570-4621A23D4391}"/>
              </pc2:cmMkLst>
            </pc226:cmChg>
            <pc226:cmChg xmlns:pc226="http://schemas.microsoft.com/office/powerpoint/2022/06/main/command" chg="del">
              <pc226:chgData name="Edwin Torn Broers" userId="a6722f88-c028-4fdc-80bf-e4e0c6d82844" providerId="ADAL" clId="{FCFEFE3C-8675-45C6-9672-02D739AE4804}" dt="2023-05-24T18:55:51.528" v="3"/>
              <pc2:cmMkLst xmlns:pc2="http://schemas.microsoft.com/office/powerpoint/2019/9/main/command">
                <pc:docMk/>
                <pc:sldMk cId="676390924" sldId="268"/>
                <pc2:cmMk id="{648E5FD1-A0E2-47B5-BFF7-B3508F766C17}"/>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4650D-FF4D-E504-658A-58790F1FAA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EB1EFF1-9435-21D8-7780-0232A317D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DC478A2-B5C6-0AC2-C269-89458B29E1C1}"/>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F703B643-D59B-8367-0548-9C3A7B007A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524960-BBDE-F38F-6C94-15E5520934B7}"/>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415438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20715-85D6-43E6-65BC-DBE2FEED51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354CAE-77ED-D39E-126B-2761D8750E7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AA2152-4AA1-E745-3239-50268A111AD4}"/>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628C9C9D-34F2-620B-79FB-F6375BA20E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EC3D71-D6F2-35F0-50BE-B44F18633B4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265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D37889-37E0-4029-0923-2A0451767FC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789D7A5-3404-6940-A846-6C623A4EA02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46D086-D06A-0A31-301D-03236D2CF275}"/>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FA39C905-64BD-894B-7313-C4D9F069F7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348A8F-459C-FE66-5559-FC440C63F30F}"/>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66828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F8606-F0DE-B36D-25D8-9CF69D8572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012208-5025-28C1-DDD2-9D4DFFA1485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1C2BD0-2638-0B09-6845-7854ADDCEB31}"/>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5527FF76-A554-F3A7-0F76-26D87D0A61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18BE77-3E78-4004-35EC-41AFCAD58EB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26876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C549E-9C79-CFAC-4D71-32C9B2C9BF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0C37C7-7775-DA51-359B-B8FC4BF48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CCA2DC-A34B-A848-3D32-7F50F803C43C}"/>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05EF9ED2-0B58-267C-BF53-EFB80BD38A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C868A2-5BEB-166E-CE4C-FEE1A4E32500}"/>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3959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BECDD-43D0-1226-CF43-7A523372DC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E4FEBC-138E-66C4-2495-13B405255FE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5C617A6-9431-4AD1-3498-C803039217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2A65AEF-7152-1AD4-7D03-056E94B8D2A8}"/>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6" name="Tijdelijke aanduiding voor voettekst 5">
            <a:extLst>
              <a:ext uri="{FF2B5EF4-FFF2-40B4-BE49-F238E27FC236}">
                <a16:creationId xmlns:a16="http://schemas.microsoft.com/office/drawing/2014/main" id="{EC6574BD-9112-6CF5-1E9C-CAC034D5D5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02D474-10B3-34DE-B582-3C19EE9F3812}"/>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08785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BD1A3-1BA4-885B-C61B-494506B8B8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DC3E953-D150-CD62-7DD3-139A9AC25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08205D-BB12-51F6-ADC8-B81390FE16A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55C1DD-9393-EB35-89D9-2B0FBADE3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782856-E566-60CC-B383-0D24389F8B4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F613DE1-644E-9C44-7911-7B91CB5C7824}"/>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8" name="Tijdelijke aanduiding voor voettekst 7">
            <a:extLst>
              <a:ext uri="{FF2B5EF4-FFF2-40B4-BE49-F238E27FC236}">
                <a16:creationId xmlns:a16="http://schemas.microsoft.com/office/drawing/2014/main" id="{EC8F22A5-ABCA-3581-61B5-2D0C5570E8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7D1BB4-651D-0AF8-C48B-E9D831ACDEF3}"/>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23371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51620-C2EB-3CAD-C772-A1CD5E4E76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57AEF0-A931-3BB2-DED4-4AD1047C9BB0}"/>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4" name="Tijdelijke aanduiding voor voettekst 3">
            <a:extLst>
              <a:ext uri="{FF2B5EF4-FFF2-40B4-BE49-F238E27FC236}">
                <a16:creationId xmlns:a16="http://schemas.microsoft.com/office/drawing/2014/main" id="{C9D4ED52-31BC-26BF-BF89-882914F781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95EE8B-1F08-C656-AA4F-2B7564527B01}"/>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18798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08CAB7-2B8F-1771-F6F5-5196AA14BA26}"/>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3" name="Tijdelijke aanduiding voor voettekst 2">
            <a:extLst>
              <a:ext uri="{FF2B5EF4-FFF2-40B4-BE49-F238E27FC236}">
                <a16:creationId xmlns:a16="http://schemas.microsoft.com/office/drawing/2014/main" id="{DF236E2F-8122-F052-57C1-AE105EA7813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D4C81A-E8AE-8236-7661-3F6F96FF0C25}"/>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181954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F4E3A-CFD3-52D9-3347-E447BD4E43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7B7E84C-CA3C-264B-0C35-88F8F14A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4D0AACE-CFF0-C010-37A1-0B2AFA193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216D8E-55FC-BD4E-7572-A724092DCBBC}"/>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6" name="Tijdelijke aanduiding voor voettekst 5">
            <a:extLst>
              <a:ext uri="{FF2B5EF4-FFF2-40B4-BE49-F238E27FC236}">
                <a16:creationId xmlns:a16="http://schemas.microsoft.com/office/drawing/2014/main" id="{9F2219D8-BD7F-129E-01EB-9034B345706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888725-89B9-D1F3-45BF-8FE43578A70D}"/>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392073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06419-CD23-8843-5112-6D9E374D61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69512F-20BF-F673-4F16-13F121B9D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EAB3BC8-F6DE-185B-496B-3462C7689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28145A-2984-BD5E-E115-D5C241E987FE}"/>
              </a:ext>
            </a:extLst>
          </p:cNvPr>
          <p:cNvSpPr>
            <a:spLocks noGrp="1"/>
          </p:cNvSpPr>
          <p:nvPr>
            <p:ph type="dt" sz="half" idx="10"/>
          </p:nvPr>
        </p:nvSpPr>
        <p:spPr/>
        <p:txBody>
          <a:bodyPr/>
          <a:lstStyle/>
          <a:p>
            <a:fld id="{7CC363BC-E3F2-4C71-8034-E06DAF76E050}" type="datetimeFigureOut">
              <a:rPr lang="nl-NL" smtClean="0"/>
              <a:t>16-5-2023</a:t>
            </a:fld>
            <a:endParaRPr lang="nl-NL"/>
          </a:p>
        </p:txBody>
      </p:sp>
      <p:sp>
        <p:nvSpPr>
          <p:cNvPr id="6" name="Tijdelijke aanduiding voor voettekst 5">
            <a:extLst>
              <a:ext uri="{FF2B5EF4-FFF2-40B4-BE49-F238E27FC236}">
                <a16:creationId xmlns:a16="http://schemas.microsoft.com/office/drawing/2014/main" id="{2A419BD2-B606-BCFC-2518-E709167D26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A70461-D729-E53B-C9C5-BA3FA99E0BD2}"/>
              </a:ext>
            </a:extLst>
          </p:cNvPr>
          <p:cNvSpPr>
            <a:spLocks noGrp="1"/>
          </p:cNvSpPr>
          <p:nvPr>
            <p:ph type="sldNum" sz="quarter" idx="12"/>
          </p:nvPr>
        </p:nvSpPr>
        <p:spPr/>
        <p:txBody>
          <a:bodyPr/>
          <a:lstStyle/>
          <a:p>
            <a:fld id="{6E2C1074-74B6-48C5-B9ED-7F2E339A90C1}" type="slidenum">
              <a:rPr lang="nl-NL" smtClean="0"/>
              <a:t>‹nr.›</a:t>
            </a:fld>
            <a:endParaRPr lang="nl-NL"/>
          </a:p>
        </p:txBody>
      </p:sp>
    </p:spTree>
    <p:extLst>
      <p:ext uri="{BB962C8B-B14F-4D97-AF65-F5344CB8AC3E}">
        <p14:creationId xmlns:p14="http://schemas.microsoft.com/office/powerpoint/2010/main" val="295716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03F85E-9BA8-2275-99CF-E397C1B79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977CB1-F7CF-5F50-8BF0-D47BDF707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F3B59E-F82F-2799-DF0D-58AB88949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363BC-E3F2-4C71-8034-E06DAF76E050}" type="datetimeFigureOut">
              <a:rPr lang="nl-NL" smtClean="0"/>
              <a:t>16-5-2023</a:t>
            </a:fld>
            <a:endParaRPr lang="nl-NL"/>
          </a:p>
        </p:txBody>
      </p:sp>
      <p:sp>
        <p:nvSpPr>
          <p:cNvPr id="5" name="Tijdelijke aanduiding voor voettekst 4">
            <a:extLst>
              <a:ext uri="{FF2B5EF4-FFF2-40B4-BE49-F238E27FC236}">
                <a16:creationId xmlns:a16="http://schemas.microsoft.com/office/drawing/2014/main" id="{0F8CBD61-C27C-A16E-C726-C871030B0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53E1CE-21E4-42A6-326F-42E2DDA83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C1074-74B6-48C5-B9ED-7F2E339A90C1}" type="slidenum">
              <a:rPr lang="nl-NL" smtClean="0"/>
              <a:t>‹nr.›</a:t>
            </a:fld>
            <a:endParaRPr lang="nl-NL"/>
          </a:p>
        </p:txBody>
      </p:sp>
    </p:spTree>
    <p:extLst>
      <p:ext uri="{BB962C8B-B14F-4D97-AF65-F5344CB8AC3E}">
        <p14:creationId xmlns:p14="http://schemas.microsoft.com/office/powerpoint/2010/main" val="150324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3d render fluffy health robot">
            <a:extLst>
              <a:ext uri="{FF2B5EF4-FFF2-40B4-BE49-F238E27FC236}">
                <a16:creationId xmlns:a16="http://schemas.microsoft.com/office/drawing/2014/main" id="{C82F41C2-CA69-6D24-4827-9B65022A21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97" b="2755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3AAD240-75AA-CA12-826E-8B989F0F16F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FFFF"/>
                </a:solidFill>
                <a:cs typeface="Calibri Light"/>
              </a:rPr>
              <a:t>Werkgroep Innovatie</a:t>
            </a:r>
            <a:br>
              <a:rPr lang="nl-NL" sz="5200" dirty="0">
                <a:solidFill>
                  <a:srgbClr val="FFFFFF"/>
                </a:solidFill>
                <a:cs typeface="Calibri Light"/>
              </a:rPr>
            </a:br>
            <a:endParaRPr lang="nl-NL" sz="5200" dirty="0">
              <a:solidFill>
                <a:srgbClr val="FFFFFF"/>
              </a:solidFill>
            </a:endParaRPr>
          </a:p>
        </p:txBody>
      </p:sp>
    </p:spTree>
    <p:extLst>
      <p:ext uri="{BB962C8B-B14F-4D97-AF65-F5344CB8AC3E}">
        <p14:creationId xmlns:p14="http://schemas.microsoft.com/office/powerpoint/2010/main" val="342152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3d render fluffy health robot">
            <a:extLst>
              <a:ext uri="{FF2B5EF4-FFF2-40B4-BE49-F238E27FC236}">
                <a16:creationId xmlns:a16="http://schemas.microsoft.com/office/drawing/2014/main" id="{790B7A74-CF22-33C0-4FFD-8603E26818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5" r="4628"/>
          <a:stretch/>
        </p:blipFill>
        <p:spPr bwMode="auto">
          <a:xfrm>
            <a:off x="6599118" y="10"/>
            <a:ext cx="559288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DB221F57-9344-CFBA-83FD-4E2FF994F25F}"/>
              </a:ext>
            </a:extLst>
          </p:cNvPr>
          <p:cNvSpPr txBox="1"/>
          <p:nvPr/>
        </p:nvSpPr>
        <p:spPr>
          <a:xfrm>
            <a:off x="497007" y="92170"/>
            <a:ext cx="9118181" cy="1807305"/>
          </a:xfrm>
          <a:prstGeom prst="rect">
            <a:avLst/>
          </a:prstGeom>
        </p:spPr>
        <p:txBody>
          <a:bodyPr vert="horz" lIns="91440" tIns="45720" rIns="91440" bIns="45720" rtlCol="0" anchor="ctr">
            <a:normAutofit/>
          </a:bodyPr>
          <a:lstStyle/>
          <a:p>
            <a:pPr>
              <a:lnSpc>
                <a:spcPct val="90000"/>
              </a:lnSpc>
              <a:spcBef>
                <a:spcPct val="0"/>
              </a:spcBef>
            </a:pPr>
            <a:r>
              <a:rPr lang="en-US" sz="4400" b="1" dirty="0" err="1">
                <a:latin typeface="+mj-lt"/>
                <a:ea typeface="+mj-ea"/>
                <a:cs typeface="+mj-cs"/>
              </a:rPr>
              <a:t>Beslispunten</a:t>
            </a:r>
            <a:r>
              <a:rPr lang="en-US" sz="4400" b="1" dirty="0">
                <a:latin typeface="+mj-lt"/>
                <a:ea typeface="+mj-ea"/>
                <a:cs typeface="+mj-cs"/>
              </a:rPr>
              <a:t> </a:t>
            </a:r>
            <a:r>
              <a:rPr lang="nl-NL" sz="4400" b="1" dirty="0">
                <a:latin typeface="+mj-lt"/>
                <a:ea typeface="+mj-ea"/>
                <a:cs typeface="+mj-cs"/>
              </a:rPr>
              <a:t>werkgroep</a:t>
            </a:r>
            <a:r>
              <a:rPr lang="en-US" sz="4400" b="1" dirty="0">
                <a:latin typeface="+mj-lt"/>
                <a:ea typeface="+mj-ea"/>
                <a:cs typeface="+mj-cs"/>
              </a:rPr>
              <a:t> innovatie:</a:t>
            </a:r>
            <a:endParaRPr lang="en-US" sz="4400" dirty="0">
              <a:latin typeface="+mj-lt"/>
              <a:ea typeface="+mj-ea"/>
              <a:cs typeface="+mj-cs"/>
            </a:endParaRPr>
          </a:p>
          <a:p>
            <a:pPr>
              <a:lnSpc>
                <a:spcPct val="90000"/>
              </a:lnSpc>
              <a:spcBef>
                <a:spcPct val="0"/>
              </a:spcBef>
              <a:spcAft>
                <a:spcPts val="600"/>
              </a:spcAft>
            </a:pPr>
            <a:endParaRPr lang="en-US" sz="4400" dirty="0">
              <a:latin typeface="+mj-lt"/>
              <a:ea typeface="+mj-ea"/>
              <a:cs typeface="+mj-cs"/>
            </a:endParaRPr>
          </a:p>
        </p:txBody>
      </p:sp>
      <p:graphicFrame>
        <p:nvGraphicFramePr>
          <p:cNvPr id="4" name="Tabel 4">
            <a:extLst>
              <a:ext uri="{FF2B5EF4-FFF2-40B4-BE49-F238E27FC236}">
                <a16:creationId xmlns:a16="http://schemas.microsoft.com/office/drawing/2014/main" id="{C2A0BE60-2D68-ED76-53CF-B68AA9D0604D}"/>
              </a:ext>
            </a:extLst>
          </p:cNvPr>
          <p:cNvGraphicFramePr>
            <a:graphicFrameLocks noGrp="1"/>
          </p:cNvGraphicFramePr>
          <p:nvPr>
            <p:extLst>
              <p:ext uri="{D42A27DB-BD31-4B8C-83A1-F6EECF244321}">
                <p14:modId xmlns:p14="http://schemas.microsoft.com/office/powerpoint/2010/main" val="3970947941"/>
              </p:ext>
            </p:extLst>
          </p:nvPr>
        </p:nvGraphicFramePr>
        <p:xfrm>
          <a:off x="645316" y="900572"/>
          <a:ext cx="5461518" cy="2352040"/>
        </p:xfrm>
        <a:graphic>
          <a:graphicData uri="http://schemas.openxmlformats.org/drawingml/2006/table">
            <a:tbl>
              <a:tblPr firstRow="1" bandRow="1">
                <a:effectLst>
                  <a:outerShdw blurRad="50800" dist="38100" dir="2700000" algn="tl" rotWithShape="0">
                    <a:prstClr val="black">
                      <a:alpha val="40000"/>
                    </a:prstClr>
                  </a:outerShdw>
                </a:effectLst>
                <a:tableStyleId>{3C2FFA5D-87B4-456A-9821-1D502468CF0F}</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en-US" sz="1400" dirty="0"/>
                        <a:t>Zurge voe Merrege</a:t>
                      </a:r>
                      <a:endParaRPr lang="nl-NL" sz="1400" dirty="0"/>
                    </a:p>
                  </a:txBody>
                  <a:tcPr/>
                </a:tc>
                <a:extLst>
                  <a:ext uri="{0D108BD9-81ED-4DB2-BD59-A6C34878D82A}">
                    <a16:rowId xmlns:a16="http://schemas.microsoft.com/office/drawing/2014/main" val="2758060976"/>
                  </a:ext>
                </a:extLst>
              </a:tr>
              <a:tr h="370840">
                <a:tc gridSpan="2">
                  <a:txBody>
                    <a:bodyPr/>
                    <a:lstStyle/>
                    <a:p>
                      <a:r>
                        <a:rPr lang="nl-NL" sz="1400" dirty="0"/>
                        <a:t>Voorstel</a:t>
                      </a:r>
                    </a:p>
                  </a:txBody>
                  <a:tcPr/>
                </a:tc>
                <a:tc hMerge="1">
                  <a:txBody>
                    <a:bodyPr/>
                    <a:lstStyle/>
                    <a:p>
                      <a:endParaRPr lang="nl-NL"/>
                    </a:p>
                  </a:txBody>
                  <a:tcPr/>
                </a:tc>
                <a:tc>
                  <a:txBody>
                    <a:bodyPr/>
                    <a:lstStyle/>
                    <a:p>
                      <a:r>
                        <a:rPr lang="nl-NL" sz="1400" dirty="0"/>
                        <a:t>Zorgbeurs om potentiële vraag en aanbod bij elkaar te brengen en om kennis te maken met (technologische) veranderingen in de zorgsector, nu en in de toekomst.</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en-US" sz="1400" dirty="0"/>
                        <a:t>Organiseer </a:t>
                      </a:r>
                      <a:r>
                        <a:rPr lang="en-US" sz="1400" dirty="0" err="1"/>
                        <a:t>een</a:t>
                      </a:r>
                      <a:r>
                        <a:rPr lang="en-US" sz="1400" dirty="0"/>
                        <a:t> </a:t>
                      </a:r>
                      <a:r>
                        <a:rPr lang="en-US" sz="1400" dirty="0" err="1"/>
                        <a:t>jaarlijkse</a:t>
                      </a:r>
                      <a:r>
                        <a:rPr lang="en-US" sz="1400" dirty="0"/>
                        <a:t> </a:t>
                      </a:r>
                      <a:r>
                        <a:rPr lang="en-US" sz="1400" dirty="0" err="1"/>
                        <a:t>beurs</a:t>
                      </a:r>
                      <a:r>
                        <a:rPr lang="en-US" sz="1400" dirty="0"/>
                        <a:t> </a:t>
                      </a:r>
                      <a:r>
                        <a:rPr lang="en-US" sz="1400" dirty="0" err="1"/>
                        <a:t>voor</a:t>
                      </a:r>
                      <a:r>
                        <a:rPr lang="en-US" sz="1400" dirty="0"/>
                        <a:t> </a:t>
                      </a:r>
                      <a:r>
                        <a:rPr lang="en-US" sz="1400" dirty="0" err="1"/>
                        <a:t>een</a:t>
                      </a:r>
                      <a:r>
                        <a:rPr lang="en-US" sz="1400" dirty="0"/>
                        <a:t> </a:t>
                      </a:r>
                      <a:r>
                        <a:rPr lang="en-US" sz="1400" dirty="0" err="1"/>
                        <a:t>periode</a:t>
                      </a:r>
                      <a:r>
                        <a:rPr lang="en-US" sz="1400" dirty="0"/>
                        <a:t> van </a:t>
                      </a:r>
                      <a:r>
                        <a:rPr lang="en-US" sz="1400" dirty="0" err="1"/>
                        <a:t>minimaal</a:t>
                      </a:r>
                      <a:r>
                        <a:rPr lang="en-US" sz="1400" dirty="0"/>
                        <a:t> 3 </a:t>
                      </a:r>
                      <a:r>
                        <a:rPr lang="en-US" sz="1400" dirty="0" err="1"/>
                        <a:t>jaar</a:t>
                      </a:r>
                      <a:endParaRPr lang="nl-NL" sz="1400" dirty="0"/>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Organiseer vervoer voor doelgroepen die hier behoefte aan hebben</a:t>
                      </a:r>
                    </a:p>
                  </a:txBody>
                  <a:tcPr/>
                </a:tc>
                <a:extLst>
                  <a:ext uri="{0D108BD9-81ED-4DB2-BD59-A6C34878D82A}">
                    <a16:rowId xmlns:a16="http://schemas.microsoft.com/office/drawing/2014/main" val="2637818474"/>
                  </a:ext>
                </a:extLst>
              </a:tr>
            </a:tbl>
          </a:graphicData>
        </a:graphic>
      </p:graphicFrame>
      <p:graphicFrame>
        <p:nvGraphicFramePr>
          <p:cNvPr id="7" name="Tabel 6">
            <a:extLst>
              <a:ext uri="{FF2B5EF4-FFF2-40B4-BE49-F238E27FC236}">
                <a16:creationId xmlns:a16="http://schemas.microsoft.com/office/drawing/2014/main" id="{1AD3E8C2-BA79-4891-F403-853F3199CC7D}"/>
              </a:ext>
            </a:extLst>
          </p:cNvPr>
          <p:cNvGraphicFramePr>
            <a:graphicFrameLocks noGrp="1"/>
          </p:cNvGraphicFramePr>
          <p:nvPr>
            <p:extLst>
              <p:ext uri="{D42A27DB-BD31-4B8C-83A1-F6EECF244321}">
                <p14:modId xmlns:p14="http://schemas.microsoft.com/office/powerpoint/2010/main" val="3597589703"/>
              </p:ext>
            </p:extLst>
          </p:nvPr>
        </p:nvGraphicFramePr>
        <p:xfrm>
          <a:off x="645316" y="3373825"/>
          <a:ext cx="5483186" cy="3362958"/>
        </p:xfrm>
        <a:graphic>
          <a:graphicData uri="http://schemas.openxmlformats.org/drawingml/2006/table">
            <a:tbl>
              <a:tblPr firstRow="1" bandRow="1">
                <a:effectLst>
                  <a:outerShdw blurRad="50800" dist="38100" dir="2700000" algn="tl" rotWithShape="0">
                    <a:prstClr val="black">
                      <a:alpha val="40000"/>
                    </a:prstClr>
                  </a:outerShdw>
                </a:effectLst>
                <a:tableStyleId>{775DCB02-9BB8-47FD-8907-85C794F793BA}</a:tableStyleId>
              </a:tblPr>
              <a:tblGrid>
                <a:gridCol w="1203649">
                  <a:extLst>
                    <a:ext uri="{9D8B030D-6E8A-4147-A177-3AD203B41FA5}">
                      <a16:colId xmlns:a16="http://schemas.microsoft.com/office/drawing/2014/main" val="1301714860"/>
                    </a:ext>
                  </a:extLst>
                </a:gridCol>
                <a:gridCol w="208280">
                  <a:extLst>
                    <a:ext uri="{9D8B030D-6E8A-4147-A177-3AD203B41FA5}">
                      <a16:colId xmlns:a16="http://schemas.microsoft.com/office/drawing/2014/main" val="565834418"/>
                    </a:ext>
                  </a:extLst>
                </a:gridCol>
                <a:gridCol w="4071257">
                  <a:extLst>
                    <a:ext uri="{9D8B030D-6E8A-4147-A177-3AD203B41FA5}">
                      <a16:colId xmlns:a16="http://schemas.microsoft.com/office/drawing/2014/main" val="3948813842"/>
                    </a:ext>
                  </a:extLst>
                </a:gridCol>
              </a:tblGrid>
              <a:tr h="350308">
                <a:tc gridSpan="2">
                  <a:txBody>
                    <a:bodyPr/>
                    <a:lstStyle/>
                    <a:p>
                      <a:r>
                        <a:rPr lang="nl-NL" sz="1400" dirty="0"/>
                        <a:t>Onderwerp</a:t>
                      </a:r>
                    </a:p>
                  </a:txBody>
                  <a:tcPr/>
                </a:tc>
                <a:tc hMerge="1">
                  <a:txBody>
                    <a:bodyPr/>
                    <a:lstStyle/>
                    <a:p>
                      <a:endParaRPr lang="nl-NL"/>
                    </a:p>
                  </a:txBody>
                  <a:tcPr/>
                </a:tc>
                <a:tc>
                  <a:txBody>
                    <a:bodyPr/>
                    <a:lstStyle/>
                    <a:p>
                      <a:r>
                        <a:rPr lang="en-US" sz="1400" dirty="0" err="1"/>
                        <a:t>Toetspanel</a:t>
                      </a:r>
                      <a:r>
                        <a:rPr lang="en-US" sz="1400" dirty="0"/>
                        <a:t> Zorg &amp; </a:t>
                      </a:r>
                      <a:r>
                        <a:rPr lang="en-US" sz="1400" dirty="0" err="1"/>
                        <a:t>Technologie</a:t>
                      </a:r>
                      <a:endParaRPr lang="nl-NL" sz="1400" dirty="0"/>
                    </a:p>
                  </a:txBody>
                  <a:tcPr/>
                </a:tc>
                <a:extLst>
                  <a:ext uri="{0D108BD9-81ED-4DB2-BD59-A6C34878D82A}">
                    <a16:rowId xmlns:a16="http://schemas.microsoft.com/office/drawing/2014/main" val="2758060976"/>
                  </a:ext>
                </a:extLst>
              </a:tr>
              <a:tr h="1331171">
                <a:tc gridSpan="2">
                  <a:txBody>
                    <a:bodyPr/>
                    <a:lstStyle/>
                    <a:p>
                      <a:r>
                        <a:rPr lang="nl-NL" sz="1400" dirty="0"/>
                        <a:t>Voorstel</a:t>
                      </a:r>
                    </a:p>
                  </a:txBody>
                  <a:tcPr/>
                </a:tc>
                <a:tc h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Installeer een </a:t>
                      </a:r>
                      <a:r>
                        <a:rPr lang="nl-NL" sz="1400" dirty="0" err="1"/>
                        <a:t>toetspanel</a:t>
                      </a:r>
                      <a:r>
                        <a:rPr lang="nl-NL" sz="1400" dirty="0"/>
                        <a:t> zorg &amp; technologie. Deze bestaat uit zorgprofessionals van de werkvloer en burgers en heeft als doel om Innovatie en technische vernieuwingen te beoordelen vanuit het gebruikersperspectief.</a:t>
                      </a:r>
                    </a:p>
                  </a:txBody>
                  <a:tcPr/>
                </a:tc>
                <a:extLst>
                  <a:ext uri="{0D108BD9-81ED-4DB2-BD59-A6C34878D82A}">
                    <a16:rowId xmlns:a16="http://schemas.microsoft.com/office/drawing/2014/main" val="3508581698"/>
                  </a:ext>
                </a:extLst>
              </a:tr>
              <a:tr h="350308">
                <a:tc>
                  <a:txBody>
                    <a:bodyPr/>
                    <a:lstStyle/>
                    <a:p>
                      <a:r>
                        <a:rPr lang="nl-NL" sz="1400" dirty="0"/>
                        <a:t>Beslispunt</a:t>
                      </a:r>
                    </a:p>
                  </a:txBody>
                  <a:tcPr/>
                </a:tc>
                <a:tc>
                  <a:txBody>
                    <a:bodyPr/>
                    <a:lstStyle/>
                    <a:p>
                      <a:pPr algn="ctr"/>
                      <a:r>
                        <a:rPr lang="nl-NL" sz="1400" dirty="0"/>
                        <a:t>1</a:t>
                      </a:r>
                    </a:p>
                  </a:txBody>
                  <a:tcPr/>
                </a:tc>
                <a:tc>
                  <a:txBody>
                    <a:bodyPr/>
                    <a:lstStyle/>
                    <a:p>
                      <a:r>
                        <a:rPr lang="nl-NL" sz="1400" dirty="0"/>
                        <a:t>Installeer een </a:t>
                      </a:r>
                      <a:r>
                        <a:rPr lang="nl-NL" sz="1400" dirty="0" err="1"/>
                        <a:t>toetspanel</a:t>
                      </a:r>
                      <a:r>
                        <a:rPr lang="nl-NL" sz="1400" dirty="0"/>
                        <a:t> voor technologie in de zorg.</a:t>
                      </a:r>
                    </a:p>
                  </a:txBody>
                  <a:tcPr/>
                </a:tc>
                <a:extLst>
                  <a:ext uri="{0D108BD9-81ED-4DB2-BD59-A6C34878D82A}">
                    <a16:rowId xmlns:a16="http://schemas.microsoft.com/office/drawing/2014/main" val="3140244299"/>
                  </a:ext>
                </a:extLst>
              </a:tr>
              <a:tr h="1331171">
                <a:tc>
                  <a:txBody>
                    <a:bodyPr/>
                    <a:lstStyle/>
                    <a:p>
                      <a:endParaRPr lang="nl-NL" sz="1400" dirty="0"/>
                    </a:p>
                  </a:txBody>
                  <a:tcPr/>
                </a:tc>
                <a:tc>
                  <a:txBody>
                    <a:bodyPr/>
                    <a:lstStyle/>
                    <a:p>
                      <a:pPr algn="ctr"/>
                      <a:r>
                        <a:rPr lang="nl-NL"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Het panel beoordeelt technologische vernieuwingen die door </a:t>
                      </a:r>
                      <a:r>
                        <a:rPr lang="nl-NL" sz="1400" dirty="0" err="1"/>
                        <a:t>zorgverlenende</a:t>
                      </a:r>
                      <a:r>
                        <a:rPr lang="nl-NL" sz="1400" dirty="0"/>
                        <a:t> instanties worden voorgesteld, voordat ze worden ingevoerd. En kan wijzigingen voorstellen.</a:t>
                      </a:r>
                    </a:p>
                    <a:p>
                      <a:endParaRPr lang="nl-NL" sz="1400" dirty="0"/>
                    </a:p>
                  </a:txBody>
                  <a:tcPr/>
                </a:tc>
                <a:extLst>
                  <a:ext uri="{0D108BD9-81ED-4DB2-BD59-A6C34878D82A}">
                    <a16:rowId xmlns:a16="http://schemas.microsoft.com/office/drawing/2014/main" val="66723338"/>
                  </a:ext>
                </a:extLst>
              </a:tr>
            </a:tbl>
          </a:graphicData>
        </a:graphic>
      </p:graphicFrame>
      <p:graphicFrame>
        <p:nvGraphicFramePr>
          <p:cNvPr id="2" name="Tabel 4">
            <a:extLst>
              <a:ext uri="{FF2B5EF4-FFF2-40B4-BE49-F238E27FC236}">
                <a16:creationId xmlns:a16="http://schemas.microsoft.com/office/drawing/2014/main" id="{82663696-E9CF-B376-262C-E790D73307FA}"/>
              </a:ext>
            </a:extLst>
          </p:cNvPr>
          <p:cNvGraphicFramePr>
            <a:graphicFrameLocks noGrp="1"/>
          </p:cNvGraphicFramePr>
          <p:nvPr>
            <p:extLst>
              <p:ext uri="{D42A27DB-BD31-4B8C-83A1-F6EECF244321}">
                <p14:modId xmlns:p14="http://schemas.microsoft.com/office/powerpoint/2010/main" val="2273714094"/>
              </p:ext>
            </p:extLst>
          </p:nvPr>
        </p:nvGraphicFramePr>
        <p:xfrm>
          <a:off x="6393931" y="900572"/>
          <a:ext cx="5461518" cy="2352040"/>
        </p:xfrm>
        <a:graphic>
          <a:graphicData uri="http://schemas.openxmlformats.org/drawingml/2006/table">
            <a:tbl>
              <a:tblPr firstRow="1" bandRow="1">
                <a:effectLst>
                  <a:outerShdw blurRad="50800" dist="38100" dir="2700000" algn="tl" rotWithShape="0">
                    <a:prstClr val="black">
                      <a:alpha val="40000"/>
                    </a:prstClr>
                  </a:outerShdw>
                </a:effectLst>
                <a:tableStyleId>{284E427A-3D55-4303-BF80-6455036E1DE7}</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nl-NL" sz="1400" dirty="0"/>
                        <a:t>Zeeland Beweegt Samen</a:t>
                      </a:r>
                    </a:p>
                  </a:txBody>
                  <a:tcPr/>
                </a:tc>
                <a:extLst>
                  <a:ext uri="{0D108BD9-81ED-4DB2-BD59-A6C34878D82A}">
                    <a16:rowId xmlns:a16="http://schemas.microsoft.com/office/drawing/2014/main" val="2758060976"/>
                  </a:ext>
                </a:extLst>
              </a:tr>
              <a:tr h="370840">
                <a:tc gridSpan="2">
                  <a:txBody>
                    <a:bodyPr/>
                    <a:lstStyle/>
                    <a:p>
                      <a:r>
                        <a:rPr lang="nl-NL" sz="1400" dirty="0"/>
                        <a:t>Voorstel</a:t>
                      </a:r>
                    </a:p>
                  </a:txBody>
                  <a:tcPr/>
                </a:tc>
                <a:tc hMerge="1">
                  <a:txBody>
                    <a:bodyPr/>
                    <a:lstStyle/>
                    <a:p>
                      <a:endParaRPr lang="nl-NL"/>
                    </a:p>
                  </a:txBody>
                  <a:tcPr/>
                </a:tc>
                <a:tc>
                  <a:txBody>
                    <a:bodyPr/>
                    <a:lstStyle/>
                    <a:p>
                      <a:r>
                        <a:rPr lang="nl-NL" sz="1400" dirty="0"/>
                        <a:t>Ontwikkel een regionale variant van "Nederland in Beweging“.</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nl-NL" sz="1400" dirty="0"/>
                        <a:t>Maak elke week  een uitzending vanuit verschillende herkenbare locaties in Zeeland.  </a:t>
                      </a:r>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Combineer en stimuleer hierbij fysiek ontmoetingen in lokale initiatieven in buurthuizen zodat mensen elkaar ook fysiek kunnen ontmoeten.</a:t>
                      </a:r>
                    </a:p>
                    <a:p>
                      <a:endParaRPr lang="nl-NL" sz="1400" dirty="0"/>
                    </a:p>
                  </a:txBody>
                  <a:tcPr/>
                </a:tc>
                <a:extLst>
                  <a:ext uri="{0D108BD9-81ED-4DB2-BD59-A6C34878D82A}">
                    <a16:rowId xmlns:a16="http://schemas.microsoft.com/office/drawing/2014/main" val="2637818474"/>
                  </a:ext>
                </a:extLst>
              </a:tr>
            </a:tbl>
          </a:graphicData>
        </a:graphic>
      </p:graphicFrame>
      <p:graphicFrame>
        <p:nvGraphicFramePr>
          <p:cNvPr id="3" name="Tabel 4">
            <a:extLst>
              <a:ext uri="{FF2B5EF4-FFF2-40B4-BE49-F238E27FC236}">
                <a16:creationId xmlns:a16="http://schemas.microsoft.com/office/drawing/2014/main" id="{77B1EFEC-BF66-7D76-E340-A7F64FBA4B7A}"/>
              </a:ext>
            </a:extLst>
          </p:cNvPr>
          <p:cNvGraphicFramePr>
            <a:graphicFrameLocks noGrp="1"/>
          </p:cNvGraphicFramePr>
          <p:nvPr>
            <p:extLst>
              <p:ext uri="{D42A27DB-BD31-4B8C-83A1-F6EECF244321}">
                <p14:modId xmlns:p14="http://schemas.microsoft.com/office/powerpoint/2010/main" val="1046418803"/>
              </p:ext>
            </p:extLst>
          </p:nvPr>
        </p:nvGraphicFramePr>
        <p:xfrm>
          <a:off x="6402381" y="3373826"/>
          <a:ext cx="5461518" cy="3362960"/>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203649">
                  <a:extLst>
                    <a:ext uri="{9D8B030D-6E8A-4147-A177-3AD203B41FA5}">
                      <a16:colId xmlns:a16="http://schemas.microsoft.com/office/drawing/2014/main" val="1301714860"/>
                    </a:ext>
                  </a:extLst>
                </a:gridCol>
                <a:gridCol w="217685">
                  <a:extLst>
                    <a:ext uri="{9D8B030D-6E8A-4147-A177-3AD203B41FA5}">
                      <a16:colId xmlns:a16="http://schemas.microsoft.com/office/drawing/2014/main" val="3466231418"/>
                    </a:ext>
                  </a:extLst>
                </a:gridCol>
                <a:gridCol w="4040184">
                  <a:extLst>
                    <a:ext uri="{9D8B030D-6E8A-4147-A177-3AD203B41FA5}">
                      <a16:colId xmlns:a16="http://schemas.microsoft.com/office/drawing/2014/main" val="3948813842"/>
                    </a:ext>
                  </a:extLst>
                </a:gridCol>
              </a:tblGrid>
              <a:tr h="370840">
                <a:tc gridSpan="2">
                  <a:txBody>
                    <a:bodyPr/>
                    <a:lstStyle/>
                    <a:p>
                      <a:r>
                        <a:rPr lang="nl-NL" sz="1400" dirty="0"/>
                        <a:t>Onderwerp</a:t>
                      </a:r>
                    </a:p>
                  </a:txBody>
                  <a:tcPr/>
                </a:tc>
                <a:tc hMerge="1">
                  <a:txBody>
                    <a:bodyPr/>
                    <a:lstStyle/>
                    <a:p>
                      <a:endParaRPr lang="nl-NL"/>
                    </a:p>
                  </a:txBody>
                  <a:tcPr/>
                </a:tc>
                <a:tc>
                  <a:txBody>
                    <a:bodyPr/>
                    <a:lstStyle/>
                    <a:p>
                      <a:r>
                        <a:rPr lang="en-US" sz="1400" dirty="0"/>
                        <a:t>Zorg </a:t>
                      </a:r>
                      <a:r>
                        <a:rPr lang="en-US" sz="1400" dirty="0" err="1"/>
                        <a:t>servicegesprek</a:t>
                      </a:r>
                      <a:endParaRPr lang="nl-NL" sz="1400" dirty="0"/>
                    </a:p>
                  </a:txBody>
                  <a:tcPr/>
                </a:tc>
                <a:extLst>
                  <a:ext uri="{0D108BD9-81ED-4DB2-BD59-A6C34878D82A}">
                    <a16:rowId xmlns:a16="http://schemas.microsoft.com/office/drawing/2014/main" val="2758060976"/>
                  </a:ext>
                </a:extLst>
              </a:tr>
              <a:tr h="195721">
                <a:tc gridSpan="2">
                  <a:txBody>
                    <a:bodyPr/>
                    <a:lstStyle/>
                    <a:p>
                      <a:r>
                        <a:rPr lang="nl-NL" sz="1400" dirty="0"/>
                        <a:t>Voorstel</a:t>
                      </a:r>
                    </a:p>
                  </a:txBody>
                  <a:tcPr/>
                </a:tc>
                <a:tc hMerge="1">
                  <a:txBody>
                    <a:bodyPr/>
                    <a:lstStyle/>
                    <a:p>
                      <a:endParaRPr lang="nl-NL"/>
                    </a:p>
                  </a:txBody>
                  <a:tcPr/>
                </a:tc>
                <a:tc>
                  <a:txBody>
                    <a:bodyPr/>
                    <a:lstStyle/>
                    <a:p>
                      <a:r>
                        <a:rPr lang="nl-NL" sz="1400" dirty="0"/>
                        <a:t>Het zorg servicegesprek is er om de burger bewust te maken van zijn gezondheidstoestand en perspectief te geven op verbetering. Het geeft zorgverleners een vroegtijdig inzicht en maakt preventief ingrijpen mogelijk. </a:t>
                      </a:r>
                      <a:r>
                        <a:rPr lang="nl-NL" sz="1400"/>
                        <a:t>Het </a:t>
                      </a:r>
                      <a:r>
                        <a:rPr lang="nl-NL" sz="1400" dirty="0"/>
                        <a:t>motiveert ook om de moeilijke gesprekken tijdig aan te gaan.</a:t>
                      </a:r>
                    </a:p>
                  </a:txBody>
                  <a:tcPr/>
                </a:tc>
                <a:extLst>
                  <a:ext uri="{0D108BD9-81ED-4DB2-BD59-A6C34878D82A}">
                    <a16:rowId xmlns:a16="http://schemas.microsoft.com/office/drawing/2014/main" val="3508581698"/>
                  </a:ext>
                </a:extLst>
              </a:tr>
              <a:tr h="370840">
                <a:tc>
                  <a:txBody>
                    <a:bodyPr/>
                    <a:lstStyle/>
                    <a:p>
                      <a:r>
                        <a:rPr lang="nl-NL" sz="1400" dirty="0"/>
                        <a:t>Beslispunt</a:t>
                      </a:r>
                    </a:p>
                  </a:txBody>
                  <a:tcPr/>
                </a:tc>
                <a:tc>
                  <a:txBody>
                    <a:bodyPr/>
                    <a:lstStyle/>
                    <a:p>
                      <a:pPr algn="ctr"/>
                      <a:r>
                        <a:rPr lang="nl-NL" sz="1400" dirty="0"/>
                        <a:t>1</a:t>
                      </a:r>
                    </a:p>
                  </a:txBody>
                  <a:tcPr/>
                </a:tc>
                <a:tc>
                  <a:txBody>
                    <a:bodyPr/>
                    <a:lstStyle/>
                    <a:p>
                      <a:r>
                        <a:rPr lang="nl-NL" sz="1400" dirty="0"/>
                        <a:t>Organiseer het zorg servicegesprek  </a:t>
                      </a:r>
                    </a:p>
                  </a:txBody>
                  <a:tcPr/>
                </a:tc>
                <a:extLst>
                  <a:ext uri="{0D108BD9-81ED-4DB2-BD59-A6C34878D82A}">
                    <a16:rowId xmlns:a16="http://schemas.microsoft.com/office/drawing/2014/main" val="3140244299"/>
                  </a:ext>
                </a:extLst>
              </a:tr>
              <a:tr h="370840">
                <a:tc>
                  <a:txBody>
                    <a:bodyPr/>
                    <a:lstStyle/>
                    <a:p>
                      <a:endParaRPr lang="nl-NL" sz="1400" dirty="0"/>
                    </a:p>
                  </a:txBody>
                  <a:tcPr/>
                </a:tc>
                <a:tc>
                  <a:txBody>
                    <a:bodyPr/>
                    <a:lstStyle/>
                    <a:p>
                      <a:pPr algn="ctr"/>
                      <a:r>
                        <a:rPr lang="nl-NL" sz="1400" dirty="0"/>
                        <a:t>2</a:t>
                      </a:r>
                    </a:p>
                  </a:txBody>
                  <a:tcPr/>
                </a:tc>
                <a:tc>
                  <a:txBody>
                    <a:bodyPr/>
                    <a:lstStyle/>
                    <a:p>
                      <a:r>
                        <a:rPr lang="nl-NL" sz="1400" dirty="0"/>
                        <a:t>60+érs ontvangen automatisch elke 5 jaar een uitnodiging voor het service moment. </a:t>
                      </a:r>
                    </a:p>
                  </a:txBody>
                  <a:tcPr/>
                </a:tc>
                <a:extLst>
                  <a:ext uri="{0D108BD9-81ED-4DB2-BD59-A6C34878D82A}">
                    <a16:rowId xmlns:a16="http://schemas.microsoft.com/office/drawing/2014/main" val="2637818474"/>
                  </a:ext>
                </a:extLst>
              </a:tr>
              <a:tr h="370840">
                <a:tc>
                  <a:txBody>
                    <a:bodyPr/>
                    <a:lstStyle/>
                    <a:p>
                      <a:endParaRPr lang="nl-NL" sz="1400" dirty="0"/>
                    </a:p>
                  </a:txBody>
                  <a:tcPr/>
                </a:tc>
                <a:tc>
                  <a:txBody>
                    <a:bodyPr/>
                    <a:lstStyle/>
                    <a:p>
                      <a:pPr algn="ctr"/>
                      <a:r>
                        <a:rPr lang="nl-NL" sz="1400" dirty="0"/>
                        <a:t>3</a:t>
                      </a:r>
                    </a:p>
                  </a:txBody>
                  <a:tcPr/>
                </a:tc>
                <a:tc>
                  <a:txBody>
                    <a:bodyPr/>
                    <a:lstStyle/>
                    <a:p>
                      <a:r>
                        <a:rPr lang="nl-NL" sz="1400" dirty="0"/>
                        <a:t>Als de inwoner deelneemt aan het service moment ontvangt hij/zij (een kleine) korting op de zorgpremie.</a:t>
                      </a:r>
                    </a:p>
                  </a:txBody>
                  <a:tcPr/>
                </a:tc>
                <a:extLst>
                  <a:ext uri="{0D108BD9-81ED-4DB2-BD59-A6C34878D82A}">
                    <a16:rowId xmlns:a16="http://schemas.microsoft.com/office/drawing/2014/main" val="2169290639"/>
                  </a:ext>
                </a:extLst>
              </a:tr>
            </a:tbl>
          </a:graphicData>
        </a:graphic>
      </p:graphicFrame>
    </p:spTree>
    <p:extLst>
      <p:ext uri="{BB962C8B-B14F-4D97-AF65-F5344CB8AC3E}">
        <p14:creationId xmlns:p14="http://schemas.microsoft.com/office/powerpoint/2010/main" val="67639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4E8C74C-EC0C-62B9-D497-E26D8CC210C0}"/>
              </a:ext>
            </a:extLst>
          </p:cNvPr>
          <p:cNvSpPr txBox="1"/>
          <p:nvPr/>
        </p:nvSpPr>
        <p:spPr>
          <a:xfrm>
            <a:off x="838199" y="1371600"/>
            <a:ext cx="5730551" cy="4236097"/>
          </a:xfrm>
          <a:prstGeom prst="rect">
            <a:avLst/>
          </a:prstGeom>
        </p:spPr>
        <p:txBody>
          <a:bodyPr vert="horz" lIns="91440" tIns="45720" rIns="91440" bIns="45720" rtlCol="0">
            <a:normAutofit fontScale="92500" lnSpcReduction="10000"/>
          </a:bodyPr>
          <a:lstStyle/>
          <a:p>
            <a:pPr marL="285750" indent="-285750" algn="l">
              <a:buFont typeface="Wingdings" panose="05000000000000000000" pitchFamily="2" charset="2"/>
              <a:buChar char="q"/>
            </a:pPr>
            <a:r>
              <a:rPr lang="en-US" dirty="0" err="1"/>
              <a:t>Deelnemers</a:t>
            </a:r>
            <a:endParaRPr lang="en-US" dirty="0"/>
          </a:p>
          <a:p>
            <a:pPr marL="742950" lvl="1" indent="-285750">
              <a:buFont typeface="Wingdings" panose="05000000000000000000" pitchFamily="2" charset="2"/>
              <a:buChar char="q"/>
            </a:pPr>
            <a:r>
              <a:rPr lang="en-US" dirty="0" err="1"/>
              <a:t>Tonny</a:t>
            </a:r>
            <a:r>
              <a:rPr lang="en-US" dirty="0"/>
              <a:t> den Ouden</a:t>
            </a:r>
          </a:p>
          <a:p>
            <a:pPr marL="742950" lvl="1" indent="-285750">
              <a:buFont typeface="Wingdings" panose="05000000000000000000" pitchFamily="2" charset="2"/>
              <a:buChar char="q"/>
            </a:pPr>
            <a:r>
              <a:rPr lang="en-US" dirty="0"/>
              <a:t>Cees </a:t>
            </a:r>
            <a:r>
              <a:rPr lang="en-US" dirty="0" err="1"/>
              <a:t>Lems</a:t>
            </a:r>
            <a:endParaRPr lang="en-US" dirty="0"/>
          </a:p>
          <a:p>
            <a:pPr marL="742950" lvl="1" indent="-285750">
              <a:buFont typeface="Wingdings" panose="05000000000000000000" pitchFamily="2" charset="2"/>
              <a:buChar char="q"/>
            </a:pPr>
            <a:r>
              <a:rPr lang="en-US" dirty="0"/>
              <a:t>Monique Spruit</a:t>
            </a:r>
          </a:p>
          <a:p>
            <a:pPr marL="742950" lvl="1" indent="-285750">
              <a:buFont typeface="Wingdings" panose="05000000000000000000" pitchFamily="2" charset="2"/>
              <a:buChar char="q"/>
            </a:pPr>
            <a:r>
              <a:rPr lang="en-US" dirty="0"/>
              <a:t>Kim Reynierse	</a:t>
            </a:r>
          </a:p>
          <a:p>
            <a:pPr marL="742950" lvl="1" indent="-285750">
              <a:buFont typeface="Wingdings" panose="05000000000000000000" pitchFamily="2" charset="2"/>
              <a:buChar char="q"/>
            </a:pPr>
            <a:r>
              <a:rPr lang="en-US" dirty="0"/>
              <a:t>Monique Joosse</a:t>
            </a:r>
          </a:p>
          <a:p>
            <a:pPr marL="742950" lvl="1" indent="-285750">
              <a:buFont typeface="Wingdings" panose="05000000000000000000" pitchFamily="2" charset="2"/>
              <a:buChar char="q"/>
            </a:pPr>
            <a:r>
              <a:rPr lang="en-US" dirty="0"/>
              <a:t>Arianne </a:t>
            </a:r>
            <a:r>
              <a:rPr lang="en-US" dirty="0" err="1"/>
              <a:t>Klompe</a:t>
            </a:r>
            <a:endParaRPr lang="en-US" dirty="0"/>
          </a:p>
          <a:p>
            <a:pPr marL="742950" lvl="1" indent="-285750">
              <a:buFont typeface="Wingdings" panose="05000000000000000000" pitchFamily="2" charset="2"/>
              <a:buChar char="q"/>
            </a:pPr>
            <a:r>
              <a:rPr lang="en-US" dirty="0"/>
              <a:t>Edwin Torn Broers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err="1"/>
              <a:t>Geconsulteerde</a:t>
            </a:r>
            <a:r>
              <a:rPr lang="en-US" dirty="0"/>
              <a:t> experts</a:t>
            </a:r>
          </a:p>
          <a:p>
            <a:pPr marL="742950" lvl="1" indent="-285750">
              <a:buFont typeface="Wingdings" panose="05000000000000000000" pitchFamily="2" charset="2"/>
              <a:buChar char="q"/>
            </a:pPr>
            <a:r>
              <a:rPr lang="en-US" dirty="0"/>
              <a:t>Arend Roos</a:t>
            </a:r>
          </a:p>
          <a:p>
            <a:pPr lvl="1"/>
            <a:endParaRPr lang="en-US" dirty="0"/>
          </a:p>
          <a:p>
            <a:pPr marL="285750" indent="-285750">
              <a:buFont typeface="Wingdings" panose="05000000000000000000" pitchFamily="2" charset="2"/>
              <a:buChar char="q"/>
            </a:pPr>
            <a:r>
              <a:rPr lang="en-US" dirty="0"/>
              <a:t>Met dank </a:t>
            </a:r>
            <a:r>
              <a:rPr lang="en-US" dirty="0" err="1"/>
              <a:t>aan</a:t>
            </a:r>
            <a:endParaRPr lang="en-US" dirty="0"/>
          </a:p>
          <a:p>
            <a:pPr marL="742950" lvl="1" indent="-285750">
              <a:buFont typeface="Wingdings" panose="05000000000000000000" pitchFamily="2" charset="2"/>
              <a:buChar char="q"/>
            </a:pPr>
            <a:r>
              <a:rPr lang="en-US" dirty="0"/>
              <a:t>Anneke </a:t>
            </a:r>
            <a:r>
              <a:rPr lang="en-US" dirty="0" err="1"/>
              <a:t>Vereeken</a:t>
            </a:r>
            <a:r>
              <a:rPr lang="en-US" dirty="0"/>
              <a:t> -Bos </a:t>
            </a:r>
          </a:p>
          <a:p>
            <a:pPr marL="742950" lvl="1" indent="-285750">
              <a:buFont typeface="Wingdings" panose="05000000000000000000" pitchFamily="2" charset="2"/>
              <a:buChar char="q"/>
            </a:pPr>
            <a:r>
              <a:rPr lang="en-US" dirty="0" err="1"/>
              <a:t>Elga</a:t>
            </a:r>
            <a:r>
              <a:rPr lang="en-US" dirty="0"/>
              <a:t> van </a:t>
            </a:r>
            <a:r>
              <a:rPr lang="en-US" dirty="0" err="1"/>
              <a:t>Dartel</a:t>
            </a:r>
            <a:endParaRPr lang="en-US" dirty="0"/>
          </a:p>
          <a:p>
            <a:pPr marL="742950" lvl="1" indent="-285750">
              <a:buFont typeface="Wingdings" panose="05000000000000000000" pitchFamily="2" charset="2"/>
              <a:buChar char="q"/>
            </a:pPr>
            <a:r>
              <a:rPr lang="en-US" dirty="0"/>
              <a:t>DALL-E image generator</a:t>
            </a:r>
          </a:p>
        </p:txBody>
      </p:sp>
      <p:pic>
        <p:nvPicPr>
          <p:cNvPr id="8" name="Afbeelding 7">
            <a:extLst>
              <a:ext uri="{FF2B5EF4-FFF2-40B4-BE49-F238E27FC236}">
                <a16:creationId xmlns:a16="http://schemas.microsoft.com/office/drawing/2014/main" id="{5DE66E7B-C0A3-9E9F-9CED-0ECCFD997849}"/>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4" name="Tekstvak 13">
            <a:extLst>
              <a:ext uri="{FF2B5EF4-FFF2-40B4-BE49-F238E27FC236}">
                <a16:creationId xmlns:a16="http://schemas.microsoft.com/office/drawing/2014/main" id="{DB221F57-9344-CFBA-83FD-4E2FF994F25F}"/>
              </a:ext>
            </a:extLst>
          </p:cNvPr>
          <p:cNvSpPr txBox="1"/>
          <p:nvPr/>
        </p:nvSpPr>
        <p:spPr>
          <a:xfrm>
            <a:off x="838200" y="334637"/>
            <a:ext cx="6971522" cy="1036963"/>
          </a:xfrm>
          <a:prstGeom prst="rect">
            <a:avLst/>
          </a:prstGeom>
        </p:spPr>
        <p:txBody>
          <a:bodyPr vert="horz" lIns="91440" tIns="45720" rIns="91440" bIns="45720" rtlCol="0">
            <a:normAutofit/>
          </a:bodyPr>
          <a:lstStyle/>
          <a:p>
            <a:pPr>
              <a:lnSpc>
                <a:spcPct val="90000"/>
              </a:lnSpc>
              <a:spcAft>
                <a:spcPts val="600"/>
              </a:spcAft>
            </a:pPr>
            <a:r>
              <a:rPr lang="en-US" sz="4800" dirty="0" err="1"/>
              <a:t>Werkgroep</a:t>
            </a:r>
            <a:r>
              <a:rPr lang="en-US" sz="4800" dirty="0"/>
              <a:t> Innovatie</a:t>
            </a:r>
          </a:p>
        </p:txBody>
      </p:sp>
    </p:spTree>
    <p:extLst>
      <p:ext uri="{BB962C8B-B14F-4D97-AF65-F5344CB8AC3E}">
        <p14:creationId xmlns:p14="http://schemas.microsoft.com/office/powerpoint/2010/main" val="35634974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14761</TotalTime>
  <Words>315</Words>
  <Application>Microsoft Office PowerPoint</Application>
  <PresentationFormat>Breedbeeld</PresentationFormat>
  <Paragraphs>57</Paragraphs>
  <Slides>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Arial</vt:lpstr>
      <vt:lpstr>Calibri</vt:lpstr>
      <vt:lpstr>Calibri Light</vt:lpstr>
      <vt:lpstr>Wingdings</vt:lpstr>
      <vt:lpstr>Kantoorthema</vt:lpstr>
      <vt:lpstr>Werkgroep Innovatie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Edwin Torn Broers</dc:creator>
  <cp:lastModifiedBy>Edwin Torn Broers</cp:lastModifiedBy>
  <cp:revision>10</cp:revision>
  <dcterms:created xsi:type="dcterms:W3CDTF">2023-05-13T13:35:56Z</dcterms:created>
  <dcterms:modified xsi:type="dcterms:W3CDTF">2023-05-24T19:07:32Z</dcterms:modified>
</cp:coreProperties>
</file>